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03" r:id="rId1"/>
  </p:sldMasterIdLst>
  <p:notesMasterIdLst>
    <p:notesMasterId r:id="rId42"/>
  </p:notesMasterIdLst>
  <p:sldIdLst>
    <p:sldId id="256" r:id="rId2"/>
    <p:sldId id="29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92" r:id="rId26"/>
    <p:sldId id="293" r:id="rId27"/>
    <p:sldId id="279" r:id="rId28"/>
    <p:sldId id="280" r:id="rId29"/>
    <p:sldId id="288" r:id="rId30"/>
    <p:sldId id="289" r:id="rId31"/>
    <p:sldId id="281" r:id="rId32"/>
    <p:sldId id="282" r:id="rId33"/>
    <p:sldId id="283" r:id="rId34"/>
    <p:sldId id="284" r:id="rId35"/>
    <p:sldId id="285" r:id="rId36"/>
    <p:sldId id="286" r:id="rId37"/>
    <p:sldId id="287" r:id="rId38"/>
    <p:sldId id="290" r:id="rId39"/>
    <p:sldId id="291" r:id="rId40"/>
    <p:sldId id="295" r:id="rId41"/>
  </p:sldIdLst>
  <p:sldSz cx="9144000" cy="5143500" type="screen16x9"/>
  <p:notesSz cx="6858000" cy="9144000"/>
  <p:embeddedFontLst>
    <p:embeddedFont>
      <p:font typeface="Trebuchet MS" panose="020B0603020202020204" pitchFamily="34" charset="0"/>
      <p:regular r:id="rId43"/>
      <p:bold r:id="rId44"/>
      <p:italic r:id="rId45"/>
      <p:boldItalic r:id="rId46"/>
    </p:embeddedFont>
    <p:embeddedFont>
      <p:font typeface="Wingdings 3" panose="05040102010807070707" pitchFamily="18" charset="2"/>
      <p:regular r:id="rId47"/>
    </p:embeddedFont>
    <p:embeddedFont>
      <p:font typeface="Oswald" panose="020B0604020202020204" charset="-52"/>
      <p:regular r:id="rId48"/>
      <p:bold r:id="rId49"/>
    </p:embeddedFont>
    <p:embeddedFont>
      <p:font typeface="Montserrat" panose="020B0604020202020204" charset="-52"/>
      <p:regular r:id="rId50"/>
      <p:bold r:id="rId51"/>
      <p:italic r:id="rId52"/>
      <p:boldItalic r:id="rId5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F4A3D39-4975-46BA-BE83-8B02B6239DEE}">
  <a:tblStyle styleId="{BF4A3D39-4975-46BA-BE83-8B02B6239DE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067" autoAdjust="0"/>
  </p:normalViewPr>
  <p:slideViewPr>
    <p:cSldViewPr snapToGrid="0">
      <p:cViewPr varScale="1">
        <p:scale>
          <a:sx n="139" d="100"/>
          <a:sy n="139" d="100"/>
        </p:scale>
        <p:origin x="804"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font" Target="fonts/font5.fntdata"/><Relationship Id="rId50" Type="http://schemas.openxmlformats.org/officeDocument/2006/relationships/font" Target="fonts/font8.fntdata"/><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3.fntdata"/><Relationship Id="rId53" Type="http://schemas.openxmlformats.org/officeDocument/2006/relationships/font" Target="fonts/font1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7.fntdata"/><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2.fntdata"/><Relationship Id="rId52"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font" Target="fonts/font6.fntdata"/><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font" Target="fonts/font9.fntdata"/><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e658c09197_2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ge658c09197_2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e7172d09a8_1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ge7172d09a8_1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e7172d09a8_1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0" name="Google Shape;160;ge7172d09a8_1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e7172d09a8_1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ge7172d09a8_1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e7172d09a8_1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ge7172d09a8_1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e7172d09a8_1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e7172d09a8_1_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e7172d09a8_1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ge7172d09a8_1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e7172d09a8_1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ge7172d09a8_1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e7172d09a8_1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2" name="Google Shape;202;ge7172d09a8_1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e7172d09a8_1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9" name="Google Shape;209;ge7172d09a8_1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172d09a8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6" name="Google Shape;216;ge7172d09a8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e658c09197_0_1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ge658c09197_0_1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e7172d09a8_1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ge7172d09a8_1_1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e7172d09a8_1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7" name="Google Shape;237;ge7172d09a8_1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e7172d09a8_1_2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4" name="Google Shape;244;ge7172d09a8_1_2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e7172d09a8_1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ge7172d09a8_1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528102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e7172d09a8_1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6" name="Google Shape;216;ge7172d09a8_1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79122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e7172d09a8_1_2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ge7172d09a8_1_2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e7172d09a8_1_2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ge7172d09a8_1_2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1475595ef3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14" name="Google Shape;314;g1475595ef3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1475595ef30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1" name="Google Shape;321;g1475595ef30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e658c09197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ge658c09197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e7822b8652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e7822b8652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e7172d09a8_1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2" name="Google Shape;272;ge7172d09a8_1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e7172d09a8_1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9" name="Google Shape;279;ge7172d09a8_1_2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e7172d09a8_1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6" name="Google Shape;286;ge7172d09a8_1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e7172d09a8_1_3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3" name="Google Shape;293;ge7172d09a8_1_3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e7172d09a8_1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0" name="Google Shape;300;ge7172d09a8_1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72d09a8_1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7" name="Google Shape;307;ge7172d09a8_1_3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e7172d09a8_1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0" name="Google Shape;300;ge7172d09a8_1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69000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e7172d09a8_1_3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7" name="Google Shape;307;ge7172d09a8_1_3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3085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e658c09197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ge658c09197_0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e658c09197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ge658c09197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e658c09197_0_2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ge658c09197_0_2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e658c09197_0_2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ge658c09197_0_2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e7172d09a8_1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ge7172d09a8_1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e7172d09a8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ge7172d09a8_1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28780957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0273947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a:rPr>
              <a:t>”</a:t>
            </a:r>
            <a:endParaRPr lang="en-US" sz="1050" dirty="0">
              <a:solidFill>
                <a:schemeClr val="accent1">
                  <a:lumMod val="60000"/>
                  <a:lumOff val="40000"/>
                </a:schemeClr>
              </a:solidFill>
              <a:latin typeface="Arial"/>
            </a:endParaRPr>
          </a:p>
        </p:txBody>
      </p:sp>
    </p:spTree>
    <p:extLst>
      <p:ext uri="{BB962C8B-B14F-4D97-AF65-F5344CB8AC3E}">
        <p14:creationId xmlns:p14="http://schemas.microsoft.com/office/powerpoint/2010/main" val="40089861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46798857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241249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BE451C3-0FF4-47C4-B829-773ADF60F88C}" type="datetimeFigureOut">
              <a:rPr lang="en-US" smtClean="0"/>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42102478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20410755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106029507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491529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4E6425-0181-43F2-84FC-787E803FD2F8}" type="datetimeFigureOut">
              <a:rPr lang="en-US" smtClean="0"/>
              <a:t>9/15/2022</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323716352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9/15/2022</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46858990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9/15/2022</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25441627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9/15/2022</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19305830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9/15/2022</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88400771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ru-RU" smtClean="0"/>
              <a:t>Образец заголовка</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76E86A4C-8E40-4F87-A4F0-01A0687C5742}" type="datetimeFigureOut">
              <a:rPr lang="en-US" smtClean="0"/>
              <a:t>9/15/2022</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7743692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smtClean="0"/>
              <a:t>Вставка рисунка</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5" name="Date Placeholder 4"/>
          <p:cNvSpPr>
            <a:spLocks noGrp="1"/>
          </p:cNvSpPr>
          <p:nvPr>
            <p:ph type="dt" sz="half" idx="10"/>
          </p:nvPr>
        </p:nvSpPr>
        <p:spPr/>
        <p:txBody>
          <a:bodyPr/>
          <a:lstStyle/>
          <a:p>
            <a:fld id="{35E72C73-2D91-4E12-BA25-F0AA0C03599B}" type="datetimeFigureOut">
              <a:rPr lang="en-US" smtClean="0"/>
              <a:t>9/15/2022</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42803984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fld id="{2BE451C3-0FF4-47C4-B829-773ADF60F88C}" type="datetimeFigureOut">
              <a:rPr lang="en-US" smtClean="0"/>
              <a:t>9/15/2022</a:t>
            </a:fld>
            <a:endParaRPr lang="en-US" dirty="0"/>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937114742"/>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Lst>
  <p:hf sldNum="0" hdr="0" ft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91"/>
        <p:cNvGrpSpPr/>
        <p:nvPr/>
      </p:nvGrpSpPr>
      <p:grpSpPr>
        <a:xfrm>
          <a:off x="0" y="0"/>
          <a:ext cx="0" cy="0"/>
          <a:chOff x="0" y="0"/>
          <a:chExt cx="0" cy="0"/>
        </a:xfrm>
      </p:grpSpPr>
      <p:sp>
        <p:nvSpPr>
          <p:cNvPr id="92" name="Google Shape;92;p14"/>
          <p:cNvSpPr txBox="1">
            <a:spLocks noGrp="1"/>
          </p:cNvSpPr>
          <p:nvPr>
            <p:ph type="ctrTitle"/>
          </p:nvPr>
        </p:nvSpPr>
        <p:spPr>
          <a:xfrm>
            <a:off x="460600" y="527050"/>
            <a:ext cx="8452200" cy="707700"/>
          </a:xfrm>
          <a:prstGeom prst="rect">
            <a:avLst/>
          </a:prstGeom>
          <a:noFill/>
          <a:ln>
            <a:noFill/>
          </a:ln>
        </p:spPr>
        <p:txBody>
          <a:bodyPr spcFirstLastPara="1" wrap="square" lIns="68575" tIns="34275" rIns="68575" bIns="34275" anchor="ctr" anchorCtr="0">
            <a:noAutofit/>
          </a:bodyPr>
          <a:lstStyle/>
          <a:p>
            <a:pPr marL="0" lvl="0" indent="0" algn="ctr" rtl="0">
              <a:spcBef>
                <a:spcPts val="0"/>
              </a:spcBef>
              <a:spcAft>
                <a:spcPts val="0"/>
              </a:spcAft>
              <a:buClr>
                <a:srgbClr val="000000"/>
              </a:buClr>
              <a:buFont typeface="Arial"/>
              <a:buNone/>
            </a:pPr>
            <a:r>
              <a:rPr lang="ru" sz="2000" b="0">
                <a:latin typeface="Oswald"/>
                <a:ea typeface="Oswald"/>
                <a:cs typeface="Oswald"/>
                <a:sym typeface="Oswald"/>
              </a:rPr>
              <a:t>Единая государственная информационная система социального обеспечения (ЕГИССО)</a:t>
            </a:r>
            <a:endParaRPr sz="2400">
              <a:solidFill>
                <a:srgbClr val="000000"/>
              </a:solidFill>
              <a:latin typeface="Montserrat"/>
              <a:ea typeface="Montserrat"/>
              <a:cs typeface="Montserrat"/>
              <a:sym typeface="Montserrat"/>
            </a:endParaRPr>
          </a:p>
        </p:txBody>
      </p:sp>
      <p:sp>
        <p:nvSpPr>
          <p:cNvPr id="93" name="Google Shape;93;p14"/>
          <p:cNvSpPr/>
          <p:nvPr/>
        </p:nvSpPr>
        <p:spPr>
          <a:xfrm>
            <a:off x="590234" y="1549267"/>
            <a:ext cx="7843516" cy="2084643"/>
          </a:xfrm>
          <a:prstGeom prst="rect">
            <a:avLst/>
          </a:prstGeom>
          <a:noFill/>
          <a:ln>
            <a:noFill/>
          </a:ln>
        </p:spPr>
        <p:txBody>
          <a:bodyPr spcFirstLastPara="1" wrap="square" lIns="68575" tIns="34275" rIns="68575" bIns="34275" anchor="ctr" anchorCtr="0">
            <a:noAutofit/>
          </a:bodyPr>
          <a:lstStyle/>
          <a:p>
            <a:pPr algn="ctr"/>
            <a:endParaRPr lang="ru-RU" sz="1000" dirty="0" smtClean="0">
              <a:solidFill>
                <a:srgbClr val="434343"/>
              </a:solidFill>
              <a:latin typeface="Oswald"/>
              <a:ea typeface="Oswald"/>
              <a:cs typeface="Oswald"/>
              <a:sym typeface="Oswald"/>
            </a:endParaRPr>
          </a:p>
          <a:p>
            <a:pPr algn="ctr"/>
            <a:endParaRPr lang="ru-RU" sz="1000" dirty="0">
              <a:solidFill>
                <a:srgbClr val="434343"/>
              </a:solidFill>
              <a:latin typeface="Oswald"/>
              <a:ea typeface="Oswald"/>
              <a:cs typeface="Oswald"/>
              <a:sym typeface="Oswald"/>
            </a:endParaRPr>
          </a:p>
          <a:p>
            <a:pPr algn="ctr"/>
            <a:endParaRPr lang="ru-RU" sz="1000" dirty="0" smtClean="0">
              <a:solidFill>
                <a:srgbClr val="434343"/>
              </a:solidFill>
              <a:latin typeface="Oswald"/>
              <a:ea typeface="Oswald"/>
              <a:cs typeface="Oswald"/>
              <a:sym typeface="Oswald"/>
            </a:endParaRPr>
          </a:p>
          <a:p>
            <a:pPr algn="ctr"/>
            <a:endParaRPr lang="ru-RU" sz="1000" dirty="0">
              <a:solidFill>
                <a:srgbClr val="434343"/>
              </a:solidFill>
              <a:latin typeface="Oswald"/>
              <a:ea typeface="Oswald"/>
              <a:cs typeface="Oswald"/>
              <a:sym typeface="Oswald"/>
            </a:endParaRPr>
          </a:p>
          <a:p>
            <a:pPr algn="ctr"/>
            <a:r>
              <a:rPr lang="ru-RU" sz="1200" dirty="0" smtClean="0">
                <a:solidFill>
                  <a:srgbClr val="434343"/>
                </a:solidFill>
                <a:latin typeface="Oswald"/>
                <a:ea typeface="Oswald"/>
                <a:cs typeface="Oswald"/>
                <a:sym typeface="Oswald"/>
              </a:rPr>
              <a:t>Информационный </a:t>
            </a:r>
            <a:r>
              <a:rPr lang="ru-RU" sz="1200" dirty="0">
                <a:solidFill>
                  <a:srgbClr val="434343"/>
                </a:solidFill>
                <a:latin typeface="Oswald"/>
                <a:ea typeface="Oswald"/>
                <a:cs typeface="Oswald"/>
                <a:sym typeface="Oswald"/>
              </a:rPr>
              <a:t>стандарт для </a:t>
            </a:r>
            <a:r>
              <a:rPr lang="ru-RU" sz="1200" dirty="0" smtClean="0">
                <a:solidFill>
                  <a:srgbClr val="434343"/>
                </a:solidFill>
                <a:latin typeface="Oswald"/>
                <a:ea typeface="Oswald"/>
                <a:cs typeface="Oswald"/>
                <a:sym typeface="Oswald"/>
              </a:rPr>
              <a:t>организации </a:t>
            </a:r>
            <a:r>
              <a:rPr lang="ru-RU" sz="1200" dirty="0">
                <a:solidFill>
                  <a:srgbClr val="434343"/>
                </a:solidFill>
                <a:latin typeface="Oswald"/>
                <a:ea typeface="Oswald"/>
                <a:cs typeface="Oswald"/>
                <a:sym typeface="Oswald"/>
              </a:rPr>
              <a:t>просветительской работы с участниками образовательных </a:t>
            </a:r>
            <a:r>
              <a:rPr lang="ru-RU" sz="1200" dirty="0" smtClean="0">
                <a:solidFill>
                  <a:srgbClr val="434343"/>
                </a:solidFill>
                <a:latin typeface="Oswald"/>
                <a:ea typeface="Oswald"/>
                <a:cs typeface="Oswald"/>
                <a:sym typeface="Oswald"/>
              </a:rPr>
              <a:t>отношений</a:t>
            </a:r>
          </a:p>
          <a:p>
            <a:pPr algn="ctr"/>
            <a:endParaRPr lang="ru-RU" sz="2000" dirty="0">
              <a:solidFill>
                <a:srgbClr val="434343"/>
              </a:solidFill>
              <a:latin typeface="Oswald"/>
              <a:ea typeface="Oswald"/>
              <a:cs typeface="Oswald"/>
              <a:sym typeface="Oswald"/>
            </a:endParaRPr>
          </a:p>
          <a:p>
            <a:pPr marL="0" marR="0" lvl="0" indent="0" algn="ctr" rtl="0">
              <a:spcBef>
                <a:spcPts val="0"/>
              </a:spcBef>
              <a:spcAft>
                <a:spcPts val="0"/>
              </a:spcAft>
              <a:buNone/>
            </a:pPr>
            <a:r>
              <a:rPr lang="ru" sz="2000" dirty="0" smtClean="0">
                <a:latin typeface="Oswald"/>
                <a:ea typeface="Oswald"/>
                <a:cs typeface="Oswald"/>
                <a:sym typeface="Oswald"/>
              </a:rPr>
              <a:t>О</a:t>
            </a:r>
            <a:r>
              <a:rPr lang="ru" sz="2000" i="0" u="none" strike="noStrike" cap="none" dirty="0" smtClean="0">
                <a:latin typeface="Oswald"/>
                <a:ea typeface="Oswald"/>
                <a:cs typeface="Oswald"/>
                <a:sym typeface="Oswald"/>
              </a:rPr>
              <a:t>снования</a:t>
            </a:r>
            <a:r>
              <a:rPr lang="ru" sz="2000" i="0" u="none" strike="noStrike" cap="none" dirty="0">
                <a:latin typeface="Oswald"/>
                <a:ea typeface="Oswald"/>
                <a:cs typeface="Oswald"/>
                <a:sym typeface="Oswald"/>
              </a:rPr>
              <a:t>, </a:t>
            </a:r>
            <a:r>
              <a:rPr lang="ru" sz="2000" dirty="0">
                <a:latin typeface="Oswald"/>
                <a:ea typeface="Oswald"/>
                <a:cs typeface="Oswald"/>
                <a:sym typeface="Oswald"/>
              </a:rPr>
              <a:t>порядок и </a:t>
            </a:r>
            <a:r>
              <a:rPr lang="ru" sz="2000" i="0" u="none" strike="noStrike" cap="none" dirty="0">
                <a:latin typeface="Oswald"/>
                <a:ea typeface="Oswald"/>
                <a:cs typeface="Oswald"/>
                <a:sym typeface="Oswald"/>
              </a:rPr>
              <a:t>форм</a:t>
            </a:r>
            <a:r>
              <a:rPr lang="ru" sz="2000" dirty="0">
                <a:latin typeface="Oswald"/>
                <a:ea typeface="Oswald"/>
                <a:cs typeface="Oswald"/>
                <a:sym typeface="Oswald"/>
              </a:rPr>
              <a:t>ы</a:t>
            </a:r>
            <a:r>
              <a:rPr lang="ru" sz="2000" i="0" u="none" strike="noStrike" cap="none" dirty="0">
                <a:latin typeface="Oswald"/>
                <a:ea typeface="Oswald"/>
                <a:cs typeface="Oswald"/>
                <a:sym typeface="Oswald"/>
              </a:rPr>
              <a:t> предоставления мер социальной защиты (поддержки) </a:t>
            </a:r>
            <a:r>
              <a:rPr lang="ru" sz="2000" dirty="0">
                <a:latin typeface="Oswald"/>
                <a:ea typeface="Oswald"/>
                <a:cs typeface="Oswald"/>
                <a:sym typeface="Oswald"/>
              </a:rPr>
              <a:t>в </a:t>
            </a:r>
            <a:r>
              <a:rPr lang="ru" sz="2000" i="0" u="none" strike="noStrike" cap="none" dirty="0" smtClean="0">
                <a:latin typeface="Oswald"/>
                <a:ea typeface="Oswald"/>
                <a:cs typeface="Oswald"/>
                <a:sym typeface="Oswald"/>
              </a:rPr>
              <a:t>организациях сферы образования и молодежной политики Свердловской </a:t>
            </a:r>
            <a:r>
              <a:rPr lang="ru" sz="2000" i="0" u="none" strike="noStrike" cap="none" dirty="0">
                <a:latin typeface="Oswald"/>
                <a:ea typeface="Oswald"/>
                <a:cs typeface="Oswald"/>
                <a:sym typeface="Oswald"/>
              </a:rPr>
              <a:t>области</a:t>
            </a:r>
            <a:endParaRPr sz="2000" i="0" u="none" strike="noStrike" cap="none" dirty="0">
              <a:latin typeface="Oswald"/>
              <a:ea typeface="Oswald"/>
              <a:cs typeface="Oswald"/>
              <a:sym typeface="Oswald"/>
            </a:endParaRPr>
          </a:p>
          <a:p>
            <a:pPr marL="0" marR="0" lvl="0" indent="0" algn="ctr" rtl="0">
              <a:spcBef>
                <a:spcPts val="0"/>
              </a:spcBef>
              <a:spcAft>
                <a:spcPts val="0"/>
              </a:spcAft>
              <a:buNone/>
            </a:pPr>
            <a:r>
              <a:rPr lang="ru" sz="2000" dirty="0">
                <a:latin typeface="Oswald"/>
                <a:ea typeface="Oswald"/>
                <a:cs typeface="Oswald"/>
                <a:sym typeface="Oswald"/>
              </a:rPr>
              <a:t>в 2022 году</a:t>
            </a:r>
            <a:endParaRPr sz="2000" dirty="0">
              <a:latin typeface="Oswald"/>
              <a:ea typeface="Oswald"/>
              <a:cs typeface="Oswald"/>
              <a:sym typeface="Oswald"/>
            </a:endParaRPr>
          </a:p>
          <a:p>
            <a:pPr marL="0" marR="0" lvl="0" indent="0" algn="ctr" rtl="0">
              <a:spcBef>
                <a:spcPts val="0"/>
              </a:spcBef>
              <a:spcAft>
                <a:spcPts val="0"/>
              </a:spcAft>
              <a:buNone/>
            </a:pPr>
            <a:endParaRPr lang="ru-RU" sz="2000" dirty="0" smtClean="0">
              <a:solidFill>
                <a:srgbClr val="434343"/>
              </a:solidFill>
              <a:latin typeface="Oswald"/>
              <a:ea typeface="Oswald"/>
              <a:cs typeface="Oswald"/>
              <a:sym typeface="Oswald"/>
            </a:endParaRPr>
          </a:p>
        </p:txBody>
      </p:sp>
      <p:pic>
        <p:nvPicPr>
          <p:cNvPr id="94" name="Google Shape;94;p14"/>
          <p:cNvPicPr preferRelativeResize="0"/>
          <p:nvPr/>
        </p:nvPicPr>
        <p:blipFill>
          <a:blip r:embed="rId3">
            <a:alphaModFix/>
          </a:blip>
          <a:stretch>
            <a:fillRect/>
          </a:stretch>
        </p:blipFill>
        <p:spPr>
          <a:xfrm>
            <a:off x="152400" y="4658950"/>
            <a:ext cx="437834" cy="33215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47"/>
        <p:cNvGrpSpPr/>
        <p:nvPr/>
      </p:nvGrpSpPr>
      <p:grpSpPr>
        <a:xfrm>
          <a:off x="0" y="0"/>
          <a:ext cx="0" cy="0"/>
          <a:chOff x="0" y="0"/>
          <a:chExt cx="0" cy="0"/>
        </a:xfrm>
      </p:grpSpPr>
      <p:sp>
        <p:nvSpPr>
          <p:cNvPr id="148" name="Google Shape;148;p22"/>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ЕДИНОВРЕМЕННОЕ ДЕНЕЖНОЕ ПОСОБИЕ ВЫПУСКНИКАМ</a:t>
            </a:r>
            <a:endParaRPr sz="1200">
              <a:solidFill>
                <a:srgbClr val="000000"/>
              </a:solidFill>
              <a:latin typeface="Montserrat"/>
              <a:ea typeface="Montserrat"/>
              <a:cs typeface="Montserrat"/>
              <a:sym typeface="Montserrat"/>
            </a:endParaRPr>
          </a:p>
        </p:txBody>
      </p:sp>
      <p:sp>
        <p:nvSpPr>
          <p:cNvPr id="149" name="Google Shape;149;p2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0475</a:t>
            </a:r>
            <a:endParaRPr sz="1500" b="1">
              <a:latin typeface="Oswald"/>
              <a:ea typeface="Oswald"/>
              <a:cs typeface="Oswald"/>
              <a:sym typeface="Oswald"/>
            </a:endParaRPr>
          </a:p>
        </p:txBody>
      </p:sp>
      <p:graphicFrame>
        <p:nvGraphicFramePr>
          <p:cNvPr id="150" name="Google Shape;150;p22"/>
          <p:cNvGraphicFramePr/>
          <p:nvPr>
            <p:extLst>
              <p:ext uri="{D42A27DB-BD31-4B8C-83A1-F6EECF244321}">
                <p14:modId xmlns:p14="http://schemas.microsoft.com/office/powerpoint/2010/main" val="3156793461"/>
              </p:ext>
            </p:extLst>
          </p:nvPr>
        </p:nvGraphicFramePr>
        <p:xfrm>
          <a:off x="324888" y="1271770"/>
          <a:ext cx="8494225" cy="292593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26930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094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smtClean="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smtClean="0">
                          <a:solidFill>
                            <a:schemeClr val="tx1"/>
                          </a:solidFill>
                          <a:latin typeface="Oswald"/>
                          <a:ea typeface="Oswald"/>
                          <a:cs typeface="Oswald"/>
                          <a:sym typeface="Oswald"/>
                        </a:rPr>
                        <a:t>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Свидетельство о смерти обоих родителей или единственного родителя</a:t>
                      </a:r>
                      <a:endParaRPr sz="120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36475">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89999" lvl="0" indent="-166199"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latin typeface="Oswald"/>
                        <a:ea typeface="Oswald"/>
                        <a:cs typeface="Oswald"/>
                        <a:sym typeface="Oswald"/>
                      </a:endParaRPr>
                    </a:p>
                    <a:p>
                      <a:pPr marL="89999" lvl="0" indent="-166199" algn="l" rtl="0">
                        <a:spcBef>
                          <a:spcPts val="0"/>
                        </a:spcBef>
                        <a:spcAft>
                          <a:spcPts val="0"/>
                        </a:spcAft>
                        <a:buSzPts val="1200"/>
                        <a:buFont typeface="Oswald"/>
                        <a:buChar char="●"/>
                      </a:pPr>
                      <a:r>
                        <a:rPr lang="ru" sz="120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a:latin typeface="Oswald"/>
                        <a:ea typeface="Oswald"/>
                        <a:cs typeface="Oswald"/>
                        <a:sym typeface="Oswald"/>
                      </a:endParaRPr>
                    </a:p>
                  </a:txBody>
                  <a:tcPr marL="180000" marR="91425" marT="91425" marB="91425"/>
                </a:tc>
                <a:extLst>
                  <a:ext uri="{0D108BD9-81ED-4DB2-BD59-A6C34878D82A}">
                    <a16:rowId xmlns:a16="http://schemas.microsoft.com/office/drawing/2014/main" val="10002"/>
                  </a:ext>
                </a:extLst>
              </a:tr>
              <a:tr h="236475">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5470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54"/>
        <p:cNvGrpSpPr/>
        <p:nvPr/>
      </p:nvGrpSpPr>
      <p:grpSpPr>
        <a:xfrm>
          <a:off x="0" y="0"/>
          <a:ext cx="0" cy="0"/>
          <a:chOff x="0" y="0"/>
          <a:chExt cx="0" cy="0"/>
        </a:xfrm>
      </p:grpSpPr>
      <p:sp>
        <p:nvSpPr>
          <p:cNvPr id="155" name="Google Shape;155;p23"/>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ВЫПЛАТА ГОСУДАРСТВЕННОЙ СОЦИАЛЬНОЙ СТИПЕНДИИ</a:t>
            </a:r>
            <a:endParaRPr sz="2600">
              <a:solidFill>
                <a:srgbClr val="000000"/>
              </a:solidFill>
              <a:latin typeface="Oswald"/>
              <a:ea typeface="Oswald"/>
              <a:cs typeface="Oswald"/>
              <a:sym typeface="Oswald"/>
            </a:endParaRPr>
          </a:p>
        </p:txBody>
      </p:sp>
      <p:sp>
        <p:nvSpPr>
          <p:cNvPr id="156" name="Google Shape;156;p23"/>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60800" marR="0" lvl="0" indent="-319300" algn="just" rtl="0">
              <a:spcBef>
                <a:spcPts val="0"/>
              </a:spcBef>
              <a:spcAft>
                <a:spcPts val="0"/>
              </a:spcAft>
              <a:buClr>
                <a:schemeClr val="dk2"/>
              </a:buClr>
              <a:buSzPts val="1400"/>
              <a:buFont typeface="Oswald"/>
              <a:buChar char="●"/>
            </a:pPr>
            <a:r>
              <a:rPr lang="ru" dirty="0" smtClean="0">
                <a:solidFill>
                  <a:schemeClr val="tx1"/>
                </a:solidFill>
                <a:latin typeface="Oswald"/>
                <a:ea typeface="Oswald"/>
                <a:cs typeface="Oswald"/>
                <a:sym typeface="Oswald"/>
              </a:rPr>
              <a:t>Постановление </a:t>
            </a:r>
            <a:r>
              <a:rPr lang="ru" dirty="0">
                <a:solidFill>
                  <a:schemeClr val="tx1"/>
                </a:solidFill>
                <a:latin typeface="Oswald"/>
                <a:ea typeface="Oswald"/>
                <a:cs typeface="Oswald"/>
                <a:sym typeface="Oswald"/>
              </a:rPr>
              <a:t>Правительства Свердловской Области от 27.02.2014 № 122-ПП «Об утверждении Порядка назначения государственной академической стипендии и (или) государственной социальной стипендии»</a:t>
            </a:r>
            <a:endParaRPr dirty="0">
              <a:solidFill>
                <a:schemeClr val="tx1"/>
              </a:solidFill>
              <a:latin typeface="Oswald"/>
              <a:ea typeface="Oswald"/>
              <a:cs typeface="Oswald"/>
              <a:sym typeface="Oswald"/>
            </a:endParaRPr>
          </a:p>
          <a:p>
            <a:pPr marL="457200" marR="0" lvl="0" indent="0" algn="just" rtl="0">
              <a:spcBef>
                <a:spcPts val="0"/>
              </a:spcBef>
              <a:spcAft>
                <a:spcPts val="0"/>
              </a:spcAft>
              <a:buNone/>
            </a:pPr>
            <a:endParaRPr dirty="0">
              <a:solidFill>
                <a:schemeClr val="tx1"/>
              </a:solidFill>
              <a:latin typeface="Oswald"/>
              <a:ea typeface="Oswald"/>
              <a:cs typeface="Oswald"/>
              <a:sym typeface="Oswald"/>
            </a:endParaRPr>
          </a:p>
          <a:p>
            <a:pPr marL="0" marR="0" lvl="0" indent="0" algn="ctr" rtl="0">
              <a:spcBef>
                <a:spcPts val="0"/>
              </a:spcBef>
              <a:spcAft>
                <a:spcPts val="0"/>
              </a:spcAft>
              <a:buNone/>
            </a:pPr>
            <a:endParaRPr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 денежная</a:t>
            </a:r>
            <a:endParaRPr b="1" dirty="0">
              <a:solidFill>
                <a:schemeClr val="tx1"/>
              </a:solidFill>
              <a:latin typeface="Oswald"/>
              <a:ea typeface="Oswald"/>
              <a:cs typeface="Oswald"/>
              <a:sym typeface="Oswald"/>
            </a:endParaRPr>
          </a:p>
          <a:p>
            <a:pPr marL="0" lvl="0" indent="0" algn="ctr" rtl="0">
              <a:spcBef>
                <a:spcPts val="0"/>
              </a:spcBef>
              <a:spcAft>
                <a:spcPts val="0"/>
              </a:spcAft>
              <a:buNone/>
            </a:pPr>
            <a:endParaRPr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dirty="0">
                <a:solidFill>
                  <a:schemeClr val="tx1"/>
                </a:solidFill>
                <a:latin typeface="Oswald"/>
                <a:ea typeface="Oswald"/>
                <a:cs typeface="Oswald"/>
                <a:sym typeface="Oswald"/>
              </a:rPr>
              <a:t>Размер стипендии 1 </a:t>
            </a:r>
            <a:r>
              <a:rPr lang="ru" dirty="0" smtClean="0">
                <a:solidFill>
                  <a:schemeClr val="tx1"/>
                </a:solidFill>
                <a:latin typeface="Oswald"/>
                <a:ea typeface="Oswald"/>
                <a:cs typeface="Oswald"/>
                <a:sym typeface="Oswald"/>
              </a:rPr>
              <a:t>208 рублей </a:t>
            </a:r>
            <a:r>
              <a:rPr lang="ru" dirty="0">
                <a:solidFill>
                  <a:schemeClr val="tx1"/>
                </a:solidFill>
                <a:latin typeface="Oswald"/>
                <a:ea typeface="Oswald"/>
                <a:cs typeface="Oswald"/>
                <a:sym typeface="Oswald"/>
              </a:rPr>
              <a:t>в месяц (по состоянию на 01.09.2022, без учета районного коэффициента)</a:t>
            </a:r>
            <a:endParaRPr dirty="0">
              <a:solidFill>
                <a:schemeClr val="tx1"/>
              </a:solidFill>
              <a:latin typeface="Oswald"/>
              <a:ea typeface="Oswald"/>
              <a:cs typeface="Oswald"/>
              <a:sym typeface="Oswald"/>
            </a:endParaRPr>
          </a:p>
          <a:p>
            <a:pPr marL="0" lvl="0" indent="0" algn="ctr" rtl="0">
              <a:spcBef>
                <a:spcPts val="0"/>
              </a:spcBef>
              <a:spcAft>
                <a:spcPts val="0"/>
              </a:spcAft>
              <a:buNone/>
            </a:pPr>
            <a:endParaRPr lang="ru" b="1" dirty="0" smtClean="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b="1" dirty="0" smtClean="0">
                <a:solidFill>
                  <a:schemeClr val="tx1"/>
                </a:solidFill>
                <a:highlight>
                  <a:schemeClr val="lt2"/>
                </a:highlight>
                <a:latin typeface="Oswald"/>
                <a:ea typeface="Oswald"/>
                <a:cs typeface="Oswald"/>
                <a:sym typeface="Oswald"/>
              </a:rPr>
              <a:t>Периодичность </a:t>
            </a:r>
            <a:r>
              <a:rPr lang="ru" b="1" dirty="0">
                <a:solidFill>
                  <a:schemeClr val="tx1"/>
                </a:solidFill>
                <a:highlight>
                  <a:schemeClr val="lt2"/>
                </a:highlight>
                <a:latin typeface="Oswald"/>
                <a:ea typeface="Oswald"/>
                <a:cs typeface="Oswald"/>
                <a:sym typeface="Oswald"/>
              </a:rPr>
              <a:t>выплаты</a:t>
            </a:r>
            <a:endParaRPr b="1" dirty="0">
              <a:solidFill>
                <a:schemeClr val="tx1"/>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Ежемесячно</a:t>
            </a:r>
            <a:endParaRPr sz="500" dirty="0">
              <a:solidFill>
                <a:schemeClr val="tx1"/>
              </a:solidFill>
              <a:highlight>
                <a:srgbClr val="FF0000"/>
              </a:highlight>
              <a:latin typeface="Oswald"/>
              <a:ea typeface="Oswald"/>
              <a:cs typeface="Oswald"/>
              <a:sym typeface="Oswald"/>
            </a:endParaRPr>
          </a:p>
        </p:txBody>
      </p:sp>
      <p:sp>
        <p:nvSpPr>
          <p:cNvPr id="157" name="Google Shape;157;p23"/>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0485</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61"/>
        <p:cNvGrpSpPr/>
        <p:nvPr/>
      </p:nvGrpSpPr>
      <p:grpSpPr>
        <a:xfrm>
          <a:off x="0" y="0"/>
          <a:ext cx="0" cy="0"/>
          <a:chOff x="0" y="0"/>
          <a:chExt cx="0" cy="0"/>
        </a:xfrm>
      </p:grpSpPr>
      <p:sp>
        <p:nvSpPr>
          <p:cNvPr id="162" name="Google Shape;162;p24"/>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0485</a:t>
            </a:r>
            <a:endParaRPr sz="1500" b="1">
              <a:latin typeface="Oswald"/>
              <a:ea typeface="Oswald"/>
              <a:cs typeface="Oswald"/>
              <a:sym typeface="Oswald"/>
            </a:endParaRPr>
          </a:p>
        </p:txBody>
      </p:sp>
      <p:graphicFrame>
        <p:nvGraphicFramePr>
          <p:cNvPr id="163" name="Google Shape;163;p24"/>
          <p:cNvGraphicFramePr/>
          <p:nvPr>
            <p:extLst>
              <p:ext uri="{D42A27DB-BD31-4B8C-83A1-F6EECF244321}">
                <p14:modId xmlns:p14="http://schemas.microsoft.com/office/powerpoint/2010/main" val="1473872437"/>
              </p:ext>
            </p:extLst>
          </p:nvPr>
        </p:nvGraphicFramePr>
        <p:xfrm>
          <a:off x="324888" y="1271770"/>
          <a:ext cx="8494225" cy="3703260"/>
        </p:xfrm>
        <a:graphic>
          <a:graphicData uri="http://schemas.openxmlformats.org/drawingml/2006/table">
            <a:tbl>
              <a:tblPr>
                <a:noFill/>
                <a:tableStyleId>{BF4A3D39-4975-46BA-BE83-8B02B6239DEE}</a:tableStyleId>
              </a:tblPr>
              <a:tblGrid>
                <a:gridCol w="5512925">
                  <a:extLst>
                    <a:ext uri="{9D8B030D-6E8A-4147-A177-3AD203B41FA5}">
                      <a16:colId xmlns:a16="http://schemas.microsoft.com/office/drawing/2014/main" val="20000"/>
                    </a:ext>
                  </a:extLst>
                </a:gridCol>
                <a:gridCol w="2981300">
                  <a:extLst>
                    <a:ext uri="{9D8B030D-6E8A-4147-A177-3AD203B41FA5}">
                      <a16:colId xmlns:a16="http://schemas.microsoft.com/office/drawing/2014/main" val="20001"/>
                    </a:ext>
                  </a:extLst>
                </a:gridCol>
              </a:tblGrid>
              <a:tr h="34800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335900">
                <a:tc>
                  <a:txBody>
                    <a:bodyPr/>
                    <a:lstStyle/>
                    <a:p>
                      <a:pPr marL="179999" lvl="0" indent="-159424" algn="l" defTabSz="342900" rtl="0" eaLnBrk="1" latinLnBrk="0" hangingPunct="1">
                        <a:spcBef>
                          <a:spcPts val="0"/>
                        </a:spcBef>
                        <a:spcAft>
                          <a:spcPts val="0"/>
                        </a:spcAft>
                        <a:buSzPts val="1150"/>
                        <a:buFont typeface="Oswald"/>
                        <a:buChar char="●"/>
                      </a:pPr>
                      <a:r>
                        <a:rPr lang="ru" sz="1150" kern="1200" dirty="0">
                          <a:solidFill>
                            <a:srgbClr val="000000"/>
                          </a:solidFill>
                          <a:latin typeface="Oswald"/>
                          <a:ea typeface="Oswald"/>
                          <a:cs typeface="Oswald"/>
                          <a:sym typeface="Oswald"/>
                        </a:rPr>
                        <a:t>Дети-сироты и дети, оставшиеся без попечения родителей </a:t>
                      </a:r>
                      <a:endParaRPr sz="1150" kern="1200" dirty="0">
                        <a:solidFill>
                          <a:srgbClr val="000000"/>
                        </a:solidFill>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из числа детей-сирот и детей, оставшихся без попечения родителей</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потерявшие в период обучения обоих родителей или единственного родителя</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Дети-инвалиды</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Инвалиды I и II групп,</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Инвалиды с детства</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Подвергшимся воздействию радиации вследствие катастрофы на Чернобыльской АЭС и иных радиационных катастроф, вследствие ядерных испытаний на Семипалатинском полигоне</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Являющимися инвалидами вследствие военной травмы или заболевания, полученных в период прохождения военной службы, и ветеранами боевых действий</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Из числа граждан, проходивших в течение не менее трех лет военную службу по контракту на воинских должностях, подлежащих замещению солдатами, матросами, сержантами, старшинами, и уволенных с военной службы по основаниям, предусмотренным подпунктами "б" - "г" пункта 1, подпунктом "а" пункта 2 и подпунктами "а" - "в" пункта 3 статьи 51 Федерального закона от 28 марта 1998 года N 53-ФЗ "О воинской обязанности и военной службе"</a:t>
                      </a:r>
                      <a:endParaRPr sz="1150" dirty="0">
                        <a:latin typeface="Oswald"/>
                        <a:ea typeface="Oswald"/>
                        <a:cs typeface="Oswald"/>
                        <a:sym typeface="Oswald"/>
                      </a:endParaRPr>
                    </a:p>
                    <a:p>
                      <a:pPr marL="179999" lvl="0" indent="-159424" algn="l" rtl="0">
                        <a:spcBef>
                          <a:spcPts val="0"/>
                        </a:spcBef>
                        <a:spcAft>
                          <a:spcPts val="0"/>
                        </a:spcAft>
                        <a:buSzPts val="1150"/>
                        <a:buFont typeface="Oswald"/>
                        <a:buChar char="●"/>
                      </a:pPr>
                      <a:r>
                        <a:rPr lang="ru" sz="1150" dirty="0" smtClean="0">
                          <a:latin typeface="Oswald"/>
                          <a:ea typeface="Oswald"/>
                          <a:cs typeface="Oswald"/>
                          <a:sym typeface="Oswald"/>
                        </a:rPr>
                        <a:t>Получившие</a:t>
                      </a:r>
                      <a:r>
                        <a:rPr lang="ru" sz="1150" baseline="0" dirty="0" smtClean="0">
                          <a:latin typeface="Oswald"/>
                          <a:ea typeface="Oswald"/>
                          <a:cs typeface="Oswald"/>
                          <a:sym typeface="Oswald"/>
                        </a:rPr>
                        <a:t> </a:t>
                      </a:r>
                      <a:r>
                        <a:rPr lang="ru" sz="1150" dirty="0" smtClean="0">
                          <a:latin typeface="Oswald"/>
                          <a:ea typeface="Oswald"/>
                          <a:cs typeface="Oswald"/>
                          <a:sym typeface="Oswald"/>
                        </a:rPr>
                        <a:t>государственную </a:t>
                      </a:r>
                      <a:r>
                        <a:rPr lang="ru" sz="1150" dirty="0">
                          <a:latin typeface="Oswald"/>
                          <a:ea typeface="Oswald"/>
                          <a:cs typeface="Oswald"/>
                          <a:sym typeface="Oswald"/>
                        </a:rPr>
                        <a:t>социальную помощь</a:t>
                      </a:r>
                      <a:endParaRPr sz="1150" dirty="0">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latin typeface="Oswald"/>
                        <a:ea typeface="Oswald"/>
                        <a:cs typeface="Oswald"/>
                        <a:sym typeface="Oswald"/>
                      </a:endParaRPr>
                    </a:p>
                    <a:p>
                      <a:pPr marL="179999" lvl="0" indent="-158750" algn="l" rtl="0">
                        <a:spcBef>
                          <a:spcPts val="0"/>
                        </a:spcBef>
                        <a:spcAft>
                          <a:spcPts val="0"/>
                        </a:spcAft>
                        <a:buSzPts val="1150"/>
                        <a:buFont typeface="Oswald"/>
                        <a:buChar char="●"/>
                      </a:pPr>
                      <a:r>
                        <a:rPr lang="ru" sz="1150" dirty="0">
                          <a:latin typeface="Oswald"/>
                          <a:ea typeface="Oswald"/>
                          <a:cs typeface="Oswald"/>
                          <a:sym typeface="Oswald"/>
                        </a:rPr>
                        <a:t>Документы, подтверждающий соответствие одной из категорий граждан, определенных частью 5 статьи 36 Федерального закона от 29 декабря 2012 года N 273-ФЗ "Об образовании в Российской Федерации"</a:t>
                      </a:r>
                      <a:endParaRPr sz="11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164" name="Google Shape;164;p24"/>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ВЫПЛАТА ГОСУДАРСТВЕННОЙ СОЦИАЛЬНОЙ СТИПЕНДИИ</a:t>
            </a:r>
            <a:endParaRPr sz="2600">
              <a:solidFill>
                <a:srgbClr val="000000"/>
              </a:solidFill>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68"/>
        <p:cNvGrpSpPr/>
        <p:nvPr/>
      </p:nvGrpSpPr>
      <p:grpSpPr>
        <a:xfrm>
          <a:off x="0" y="0"/>
          <a:ext cx="0" cy="0"/>
          <a:chOff x="0" y="0"/>
          <a:chExt cx="0" cy="0"/>
        </a:xfrm>
      </p:grpSpPr>
      <p:sp>
        <p:nvSpPr>
          <p:cNvPr id="169" name="Google Shape;169;p2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КОМПЕНСАЦИЯ СТОИМОСТИ ПРОЕЗДА НА ОБЩЕСТВЕННОМ ТРАНСПОРТЕ (ГОРОДСКОМ) (КРОМЕ ТАКСИ) И В АВТОБУСАХ ПРИГОРОДНЫХ И ВНУТРИРАЙОННЫХ МАРШРУТОВ)</a:t>
            </a:r>
            <a:endParaRPr sz="1200">
              <a:solidFill>
                <a:srgbClr val="000000"/>
              </a:solidFill>
              <a:latin typeface="Montserrat"/>
              <a:ea typeface="Montserrat"/>
              <a:cs typeface="Montserrat"/>
              <a:sym typeface="Montserrat"/>
            </a:endParaRPr>
          </a:p>
        </p:txBody>
      </p:sp>
      <p:sp>
        <p:nvSpPr>
          <p:cNvPr id="170" name="Google Shape;170;p25"/>
          <p:cNvSpPr/>
          <p:nvPr/>
        </p:nvSpPr>
        <p:spPr>
          <a:xfrm>
            <a:off x="534800" y="123475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lvl="0" indent="-311150" algn="just">
              <a:buClr>
                <a:schemeClr val="dk2"/>
              </a:buClr>
              <a:buSzPts val="1300"/>
              <a:buFont typeface="Oswald"/>
              <a:buChar char="●"/>
            </a:pPr>
            <a:r>
              <a:rPr lang="ru" sz="1300" dirty="0" smtClean="0">
                <a:solidFill>
                  <a:schemeClr val="tx1"/>
                </a:solidFill>
                <a:latin typeface="Oswald"/>
                <a:ea typeface="Oswald"/>
                <a:cs typeface="Oswald"/>
                <a:sym typeface="Oswald"/>
              </a:rPr>
              <a:t>Постановление Правительства Свердловской </a:t>
            </a:r>
            <a:r>
              <a:rPr lang="ru" sz="1300" dirty="0">
                <a:solidFill>
                  <a:schemeClr val="tx1"/>
                </a:solidFill>
                <a:latin typeface="Oswald"/>
                <a:ea typeface="Oswald"/>
                <a:cs typeface="Oswald"/>
                <a:sym typeface="Oswald"/>
              </a:rPr>
              <a:t>области от 22.06.2017 № 428-ПП “Об 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endParaRPr sz="1300" dirty="0">
              <a:solidFill>
                <a:schemeClr val="tx1"/>
              </a:solidFill>
              <a:latin typeface="Oswald"/>
              <a:ea typeface="Oswald"/>
              <a:cs typeface="Oswald"/>
              <a:sym typeface="Oswald"/>
            </a:endParaRPr>
          </a:p>
          <a:p>
            <a:pPr marL="457200" lvl="0" indent="0" algn="ctr"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Размер пособия исчисляется исходя из стоимости </a:t>
            </a:r>
            <a:r>
              <a:rPr lang="ru" sz="1300" dirty="0" smtClean="0">
                <a:solidFill>
                  <a:schemeClr val="tx1"/>
                </a:solidFill>
                <a:latin typeface="Oswald"/>
                <a:ea typeface="Oswald"/>
                <a:cs typeface="Oswald"/>
                <a:sym typeface="Oswald"/>
              </a:rPr>
              <a:t>ежемесячного проезда </a:t>
            </a:r>
            <a:r>
              <a:rPr lang="ru" sz="1300" dirty="0">
                <a:solidFill>
                  <a:schemeClr val="tx1"/>
                </a:solidFill>
                <a:latin typeface="Oswald"/>
                <a:ea typeface="Oswald"/>
                <a:cs typeface="Oswald"/>
                <a:sym typeface="Oswald"/>
              </a:rPr>
              <a:t>в соответствующем муниципальном образовании, расположенном на территории Свердловской </a:t>
            </a:r>
            <a:r>
              <a:rPr lang="ru" sz="1300" dirty="0" smtClean="0">
                <a:solidFill>
                  <a:schemeClr val="tx1"/>
                </a:solidFill>
                <a:latin typeface="Oswald"/>
                <a:ea typeface="Oswald"/>
                <a:cs typeface="Oswald"/>
                <a:sym typeface="Oswald"/>
              </a:rPr>
              <a:t>области</a:t>
            </a:r>
            <a:endParaRPr sz="1300" dirty="0">
              <a:solidFill>
                <a:schemeClr val="tx1"/>
              </a:solidFill>
              <a:latin typeface="Oswald"/>
              <a:ea typeface="Oswald"/>
              <a:cs typeface="Oswald"/>
              <a:sym typeface="Oswald"/>
            </a:endParaRPr>
          </a:p>
          <a:p>
            <a:pPr marL="9144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Ежемесячно</a:t>
            </a:r>
            <a:endParaRPr sz="1300" dirty="0">
              <a:solidFill>
                <a:schemeClr val="tx1"/>
              </a:solidFill>
              <a:latin typeface="Oswald"/>
              <a:ea typeface="Oswald"/>
              <a:cs typeface="Oswald"/>
              <a:sym typeface="Oswald"/>
            </a:endParaRPr>
          </a:p>
        </p:txBody>
      </p:sp>
      <p:sp>
        <p:nvSpPr>
          <p:cNvPr id="171" name="Google Shape;171;p2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0552</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75"/>
        <p:cNvGrpSpPr/>
        <p:nvPr/>
      </p:nvGrpSpPr>
      <p:grpSpPr>
        <a:xfrm>
          <a:off x="0" y="0"/>
          <a:ext cx="0" cy="0"/>
          <a:chOff x="0" y="0"/>
          <a:chExt cx="0" cy="0"/>
        </a:xfrm>
      </p:grpSpPr>
      <p:sp>
        <p:nvSpPr>
          <p:cNvPr id="176" name="Google Shape;176;p26"/>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КОМПЕНСАЦИЯ СТОИМОСТИ ПРОЕЗДА НА ОБЩЕСТВЕННОМ ТРАНСПОРТЕ (ГОРОДСКОМ) (КРОМЕ ТАКСИ) И В АВТОБУСАХ ПРИГОРОДНЫХ И ВНУТРИРАЙОННЫХ МАРШРУТОВ)</a:t>
            </a:r>
            <a:endParaRPr sz="1200">
              <a:solidFill>
                <a:srgbClr val="000000"/>
              </a:solidFill>
              <a:latin typeface="Montserrat"/>
              <a:ea typeface="Montserrat"/>
              <a:cs typeface="Montserrat"/>
              <a:sym typeface="Montserrat"/>
            </a:endParaRPr>
          </a:p>
        </p:txBody>
      </p:sp>
      <p:sp>
        <p:nvSpPr>
          <p:cNvPr id="177" name="Google Shape;177;p2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0552</a:t>
            </a:r>
            <a:endParaRPr sz="1500" b="1">
              <a:latin typeface="Oswald"/>
              <a:ea typeface="Oswald"/>
              <a:cs typeface="Oswald"/>
              <a:sym typeface="Oswald"/>
            </a:endParaRPr>
          </a:p>
        </p:txBody>
      </p:sp>
      <p:graphicFrame>
        <p:nvGraphicFramePr>
          <p:cNvPr id="178" name="Google Shape;178;p26"/>
          <p:cNvGraphicFramePr/>
          <p:nvPr>
            <p:extLst>
              <p:ext uri="{D42A27DB-BD31-4B8C-83A1-F6EECF244321}">
                <p14:modId xmlns:p14="http://schemas.microsoft.com/office/powerpoint/2010/main" val="976613813"/>
              </p:ext>
            </p:extLst>
          </p:nvPr>
        </p:nvGraphicFramePr>
        <p:xfrm>
          <a:off x="324888" y="1271768"/>
          <a:ext cx="8494225" cy="3264724"/>
        </p:xfrm>
        <a:graphic>
          <a:graphicData uri="http://schemas.openxmlformats.org/drawingml/2006/table">
            <a:tbl>
              <a:tblPr>
                <a:noFill/>
                <a:tableStyleId>{BF4A3D39-4975-46BA-BE83-8B02B6239DEE}</a:tableStyleId>
              </a:tblPr>
              <a:tblGrid>
                <a:gridCol w="4836325">
                  <a:extLst>
                    <a:ext uri="{9D8B030D-6E8A-4147-A177-3AD203B41FA5}">
                      <a16:colId xmlns:a16="http://schemas.microsoft.com/office/drawing/2014/main" val="20000"/>
                    </a:ext>
                  </a:extLst>
                </a:gridCol>
                <a:gridCol w="3657900">
                  <a:extLst>
                    <a:ext uri="{9D8B030D-6E8A-4147-A177-3AD203B41FA5}">
                      <a16:colId xmlns:a16="http://schemas.microsoft.com/office/drawing/2014/main" val="20001"/>
                    </a:ext>
                  </a:extLst>
                </a:gridCol>
              </a:tblGrid>
              <a:tr h="565369">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038585">
                <a:tc>
                  <a:txBody>
                    <a:bodyPr/>
                    <a:lstStyle/>
                    <a:p>
                      <a:pPr marL="179999" marR="0" lvl="0" indent="-159424" algn="l" defTabSz="342900" rtl="0" eaLnBrk="1" fontAlgn="auto" latinLnBrk="0" hangingPunct="1">
                        <a:lnSpc>
                          <a:spcPct val="100000"/>
                        </a:lnSpc>
                        <a:spcBef>
                          <a:spcPts val="0"/>
                        </a:spcBef>
                        <a:spcAft>
                          <a:spcPts val="0"/>
                        </a:spcAft>
                        <a:buClrTx/>
                        <a:buSzPts val="1150"/>
                        <a:buFont typeface="Oswald"/>
                        <a:buChar char="●"/>
                        <a:tabLst/>
                        <a:defRPr/>
                      </a:pPr>
                      <a:r>
                        <a:rPr lang="ru-RU" sz="1100" dirty="0" smtClean="0">
                          <a:solidFill>
                            <a:schemeClr val="tx1"/>
                          </a:solidFill>
                          <a:latin typeface="Oswald"/>
                          <a:ea typeface="Oswald"/>
                          <a:cs typeface="Oswald"/>
                          <a:sym typeface="Oswald"/>
                        </a:rPr>
                        <a:t>Лица в возрасте от 18 лет до 23 лет, у которых в период их обучения по основным профессиональным</a:t>
                      </a:r>
                      <a:r>
                        <a:rPr lang="ru-RU" sz="1100" baseline="0" dirty="0" smtClean="0">
                          <a:solidFill>
                            <a:schemeClr val="tx1"/>
                          </a:solidFill>
                          <a:latin typeface="Oswald"/>
                          <a:ea typeface="Oswald"/>
                          <a:cs typeface="Oswald"/>
                          <a:sym typeface="Oswald"/>
                        </a:rPr>
                        <a:t> образовательным программам и (или)</a:t>
                      </a:r>
                      <a:r>
                        <a:rPr lang="ru-RU" sz="1100" dirty="0" smtClean="0">
                          <a:solidFill>
                            <a:schemeClr val="tx1"/>
                          </a:solidFill>
                          <a:latin typeface="Oswald"/>
                          <a:ea typeface="Oswald"/>
                          <a:cs typeface="Oswald"/>
                          <a:sym typeface="Oswald"/>
                        </a:rPr>
                        <a:t>  по программам</a:t>
                      </a:r>
                      <a:r>
                        <a:rPr lang="ru-RU" sz="1100" baseline="0" dirty="0" smtClean="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1150" dirty="0">
                        <a:solidFill>
                          <a:schemeClr val="tx1"/>
                        </a:solidFill>
                        <a:latin typeface="Oswald"/>
                        <a:ea typeface="Oswald"/>
                        <a:cs typeface="Oswald"/>
                        <a:sym typeface="Oswald"/>
                      </a:endParaRPr>
                    </a:p>
                  </a:txBody>
                  <a:tcPr marL="91425" marR="91425" marT="91425" marB="91425"/>
                </a:tc>
                <a:tc rowSpan="4">
                  <a:txBody>
                    <a:bodyPr/>
                    <a:lstStyle/>
                    <a:p>
                      <a:pPr marL="179999" lvl="0" indent="-159424" algn="l" defTabSz="342900" rtl="0" eaLnBrk="1" latinLnBrk="0" hangingPunct="1">
                        <a:spcBef>
                          <a:spcPts val="0"/>
                        </a:spcBef>
                        <a:spcAft>
                          <a:spcPts val="0"/>
                        </a:spcAft>
                        <a:buSzPts val="1150"/>
                        <a:buFont typeface="Oswald"/>
                        <a:buChar char="●"/>
                      </a:pPr>
                      <a:r>
                        <a:rPr lang="ru" sz="1150" kern="1200" dirty="0">
                          <a:solidFill>
                            <a:srgbClr val="000000"/>
                          </a:solidFill>
                          <a:latin typeface="Oswald"/>
                          <a:ea typeface="Oswald"/>
                          <a:cs typeface="Oswald"/>
                          <a:sym typeface="Oswald"/>
                        </a:rPr>
                        <a:t>Подача заявления руководителю образовательной организации</a:t>
                      </a:r>
                      <a:endParaRPr sz="1150" kern="1200" dirty="0">
                        <a:solidFill>
                          <a:srgbClr val="000000"/>
                        </a:solidFill>
                        <a:latin typeface="Oswald"/>
                        <a:ea typeface="Oswald"/>
                        <a:cs typeface="Oswald"/>
                        <a:sym typeface="Oswald"/>
                      </a:endParaRPr>
                    </a:p>
                    <a:p>
                      <a:pPr marL="179999" lvl="0" indent="-159424" algn="l" defTabSz="342900" rtl="0" eaLnBrk="1" latinLnBrk="0" hangingPunct="1">
                        <a:spcBef>
                          <a:spcPts val="0"/>
                        </a:spcBef>
                        <a:spcAft>
                          <a:spcPts val="0"/>
                        </a:spcAft>
                        <a:buClr>
                          <a:schemeClr val="dk2"/>
                        </a:buClr>
                        <a:buSzPts val="1150"/>
                        <a:buFont typeface="Oswald"/>
                        <a:buChar char="●"/>
                      </a:pPr>
                      <a:r>
                        <a:rPr lang="ru" sz="1150" kern="1200" dirty="0">
                          <a:solidFill>
                            <a:schemeClr val="tx1"/>
                          </a:solidFill>
                          <a:latin typeface="Oswald"/>
                          <a:ea typeface="Oswald"/>
                          <a:cs typeface="Oswald"/>
                          <a:sym typeface="Oswald"/>
                        </a:rPr>
                        <a:t>Копия свидетельства о рождении ребенка</a:t>
                      </a:r>
                      <a:endParaRPr sz="1150" kern="1200" dirty="0">
                        <a:solidFill>
                          <a:schemeClr val="tx1"/>
                        </a:solidFill>
                        <a:latin typeface="Oswald"/>
                        <a:ea typeface="Oswald"/>
                        <a:cs typeface="Oswald"/>
                        <a:sym typeface="Oswald"/>
                      </a:endParaRPr>
                    </a:p>
                    <a:p>
                      <a:pPr marL="179999" lvl="0" indent="-159424" algn="l" defTabSz="342900" rtl="0" eaLnBrk="1" latinLnBrk="0" hangingPunct="1">
                        <a:spcBef>
                          <a:spcPts val="0"/>
                        </a:spcBef>
                        <a:spcAft>
                          <a:spcPts val="0"/>
                        </a:spcAft>
                        <a:buClr>
                          <a:schemeClr val="dk2"/>
                        </a:buClr>
                        <a:buSzPts val="1150"/>
                        <a:buFont typeface="Oswald"/>
                        <a:buChar char="●"/>
                      </a:pPr>
                      <a:r>
                        <a:rPr lang="ru" sz="1150" kern="1200" dirty="0">
                          <a:solidFill>
                            <a:schemeClr val="tx1"/>
                          </a:solidFill>
                          <a:latin typeface="Oswald"/>
                          <a:ea typeface="Oswald"/>
                          <a:cs typeface="Oswald"/>
                          <a:sym typeface="Oswald"/>
                        </a:rPr>
                        <a:t>Паспорт или иной документ удостоверяющий личность законного представителя</a:t>
                      </a:r>
                      <a:endParaRPr sz="1150" kern="1200" dirty="0">
                        <a:solidFill>
                          <a:schemeClr val="tx1"/>
                        </a:solidFill>
                        <a:latin typeface="Oswald"/>
                        <a:ea typeface="Oswald"/>
                        <a:cs typeface="Oswald"/>
                        <a:sym typeface="Oswald"/>
                      </a:endParaRPr>
                    </a:p>
                    <a:p>
                      <a:pPr marL="0" lvl="0" indent="0" algn="l" rtl="0">
                        <a:spcBef>
                          <a:spcPts val="0"/>
                        </a:spcBef>
                        <a:spcAft>
                          <a:spcPts val="0"/>
                        </a:spcAft>
                        <a:buNone/>
                      </a:pPr>
                      <a:endParaRPr sz="1000" dirty="0">
                        <a:highlight>
                          <a:srgbClr val="FF0000"/>
                        </a:highlight>
                        <a:latin typeface="Oswald"/>
                        <a:ea typeface="Oswald"/>
                        <a:cs typeface="Oswald"/>
                        <a:sym typeface="Oswald"/>
                      </a:endParaRPr>
                    </a:p>
                    <a:p>
                      <a:pPr marL="457200" lvl="0" indent="0" algn="l" rtl="0">
                        <a:spcBef>
                          <a:spcPts val="0"/>
                        </a:spcBef>
                        <a:spcAft>
                          <a:spcPts val="0"/>
                        </a:spcAft>
                        <a:buNone/>
                      </a:pPr>
                      <a:endParaRPr sz="1000" dirty="0">
                        <a:latin typeface="Oswald"/>
                        <a:ea typeface="Oswald"/>
                        <a:cs typeface="Oswald"/>
                        <a:sym typeface="Oswald"/>
                      </a:endParaRPr>
                    </a:p>
                    <a:p>
                      <a:pPr marL="457200" lvl="0" indent="0" algn="l" rtl="0">
                        <a:spcBef>
                          <a:spcPts val="0"/>
                        </a:spcBef>
                        <a:spcAft>
                          <a:spcPts val="0"/>
                        </a:spcAft>
                        <a:buNone/>
                      </a:pPr>
                      <a:endParaRPr sz="1000" dirty="0">
                        <a:latin typeface="Oswald"/>
                        <a:ea typeface="Oswald"/>
                        <a:cs typeface="Oswald"/>
                        <a:sym typeface="Oswald"/>
                      </a:endParaRPr>
                    </a:p>
                    <a:p>
                      <a:pPr marL="0" lvl="0" indent="0" algn="l" rtl="0">
                        <a:spcBef>
                          <a:spcPts val="0"/>
                        </a:spcBef>
                        <a:spcAft>
                          <a:spcPts val="0"/>
                        </a:spcAft>
                        <a:buNone/>
                      </a:pPr>
                      <a:endParaRPr sz="1000" dirty="0">
                        <a:latin typeface="Oswald"/>
                        <a:ea typeface="Oswald"/>
                        <a:cs typeface="Oswald"/>
                        <a:sym typeface="Oswald"/>
                      </a:endParaRPr>
                    </a:p>
                    <a:p>
                      <a:pPr marL="0" lvl="0" indent="0" algn="l" rtl="0">
                        <a:spcBef>
                          <a:spcPts val="0"/>
                        </a:spcBef>
                        <a:spcAft>
                          <a:spcPts val="0"/>
                        </a:spcAft>
                        <a:buNone/>
                      </a:pPr>
                      <a:endParaRPr sz="10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53590">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Дети-сироты</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r h="553590">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Дети, оставшиеся без попечения родителей</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553590">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из числа детей-сирот и детей, оставшихся без попечения родителей</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82"/>
        <p:cNvGrpSpPr/>
        <p:nvPr/>
      </p:nvGrpSpPr>
      <p:grpSpPr>
        <a:xfrm>
          <a:off x="0" y="0"/>
          <a:ext cx="0" cy="0"/>
          <a:chOff x="0" y="0"/>
          <a:chExt cx="0" cy="0"/>
        </a:xfrm>
      </p:grpSpPr>
      <p:sp>
        <p:nvSpPr>
          <p:cNvPr id="183" name="Google Shape;183;p27"/>
          <p:cNvSpPr txBox="1">
            <a:spLocks noGrp="1"/>
          </p:cNvSpPr>
          <p:nvPr>
            <p:ph type="ctrTitle"/>
          </p:nvPr>
        </p:nvSpPr>
        <p:spPr>
          <a:xfrm>
            <a:off x="2674050" y="343759"/>
            <a:ext cx="5760000" cy="605017"/>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dirty="0">
                <a:solidFill>
                  <a:srgbClr val="000000"/>
                </a:solidFill>
                <a:latin typeface="Oswald"/>
                <a:ea typeface="Oswald"/>
                <a:cs typeface="Oswald"/>
                <a:sym typeface="Oswald"/>
              </a:rPr>
              <a:t>ОБЕСПЕЧЕНИЕ БЕСПЛАТНЫМ ПРОЕЗДОМ ОДИН РАЗ В ГОД К МЕСТУ ЖИТЕЛЬСТВА И ОБРАТНО К МЕСТУ УЧЕБЫ (ВЫДАЧА БИЛЕТОВ)</a:t>
            </a:r>
            <a:endParaRPr sz="1200" dirty="0">
              <a:solidFill>
                <a:srgbClr val="000000"/>
              </a:solidFill>
              <a:latin typeface="Montserrat"/>
              <a:ea typeface="Montserrat"/>
              <a:cs typeface="Montserrat"/>
              <a:sym typeface="Montserrat"/>
            </a:endParaRPr>
          </a:p>
        </p:txBody>
      </p:sp>
      <p:sp>
        <p:nvSpPr>
          <p:cNvPr id="184" name="Google Shape;184;p27"/>
          <p:cNvSpPr/>
          <p:nvPr/>
        </p:nvSpPr>
        <p:spPr>
          <a:xfrm>
            <a:off x="534800" y="1065654"/>
            <a:ext cx="8053500" cy="3636975"/>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b="1" dirty="0">
              <a:solidFill>
                <a:schemeClr val="tx1"/>
              </a:solidFill>
              <a:latin typeface="Oswald"/>
              <a:ea typeface="Oswald"/>
              <a:cs typeface="Oswald"/>
              <a:sym typeface="Oswald"/>
            </a:endParaRPr>
          </a:p>
          <a:p>
            <a:pPr lvl="0" algn="ctr"/>
            <a:endParaRPr lang="ru-RU" sz="1200" b="1" dirty="0">
              <a:solidFill>
                <a:schemeClr val="tx1"/>
              </a:solidFill>
              <a:latin typeface="Oswald"/>
              <a:ea typeface="Oswald"/>
              <a:cs typeface="Oswald"/>
              <a:sym typeface="Oswald"/>
            </a:endParaRPr>
          </a:p>
          <a:p>
            <a:pPr marL="146050" algn="ctr">
              <a:buClr>
                <a:schemeClr val="dk2"/>
              </a:buClr>
              <a:buSzPts val="1300"/>
            </a:pPr>
            <a:r>
              <a:rPr lang="ru-RU" sz="1300" b="1" dirty="0">
                <a:solidFill>
                  <a:schemeClr val="tx1"/>
                </a:solidFill>
                <a:latin typeface="Oswald"/>
                <a:ea typeface="Oswald"/>
                <a:cs typeface="Oswald"/>
                <a:sym typeface="Oswald"/>
              </a:rPr>
              <a:t>Нормативные основания</a:t>
            </a:r>
          </a:p>
          <a:p>
            <a:pPr marL="457200" lvl="0" indent="-311150" algn="just">
              <a:buClr>
                <a:schemeClr val="dk2"/>
              </a:buClr>
              <a:buSzPts val="1300"/>
              <a:buFont typeface="Oswald"/>
              <a:buChar char="●"/>
            </a:pPr>
            <a:r>
              <a:rPr lang="ru-RU" sz="1300" dirty="0" smtClean="0">
                <a:solidFill>
                  <a:schemeClr val="tx1"/>
                </a:solidFill>
                <a:latin typeface="Oswald"/>
                <a:ea typeface="Oswald"/>
                <a:cs typeface="Oswald"/>
                <a:sym typeface="Oswald"/>
              </a:rPr>
              <a:t>Постановление </a:t>
            </a:r>
            <a:r>
              <a:rPr lang="ru-RU" sz="1300" dirty="0">
                <a:solidFill>
                  <a:schemeClr val="tx1"/>
                </a:solidFill>
                <a:latin typeface="Oswald"/>
                <a:ea typeface="Oswald"/>
                <a:cs typeface="Oswald"/>
                <a:sym typeface="Oswald"/>
              </a:rPr>
              <a:t>Правительства Свердловской области от 22.06.2017 № 428-ПП “Об 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p>
          <a:p>
            <a:pPr marL="0" lvl="0" indent="0" algn="ctr" rtl="0">
              <a:spcBef>
                <a:spcPts val="0"/>
              </a:spcBef>
              <a:spcAft>
                <a:spcPts val="0"/>
              </a:spcAft>
              <a:buNone/>
            </a:pPr>
            <a:r>
              <a:rPr lang="ru" sz="1300" b="1" dirty="0" smtClean="0">
                <a:solidFill>
                  <a:schemeClr val="tx1"/>
                </a:solidFill>
                <a:latin typeface="Oswald"/>
                <a:ea typeface="Oswald"/>
                <a:cs typeface="Oswald"/>
                <a:sym typeface="Oswald"/>
              </a:rPr>
              <a:t>Форма предоставления</a:t>
            </a:r>
            <a:endParaRPr sz="1300" b="1" dirty="0">
              <a:solidFill>
                <a:schemeClr val="tx1"/>
              </a:solidFill>
              <a:latin typeface="Oswald"/>
              <a:ea typeface="Oswald"/>
              <a:cs typeface="Oswald"/>
              <a:sym typeface="Oswald"/>
            </a:endParaRPr>
          </a:p>
          <a:p>
            <a:pPr marL="457200" marR="0" lvl="0" indent="-304800" algn="just" rtl="0">
              <a:spcBef>
                <a:spcPts val="0"/>
              </a:spcBef>
              <a:spcAft>
                <a:spcPts val="0"/>
              </a:spcAft>
              <a:buClr>
                <a:schemeClr val="dk2"/>
              </a:buClr>
              <a:buSzPts val="1200"/>
              <a:buFont typeface="Oswald"/>
              <a:buChar char="●"/>
            </a:pPr>
            <a:r>
              <a:rPr lang="ru" sz="1300" b="1" dirty="0">
                <a:solidFill>
                  <a:schemeClr val="tx1"/>
                </a:solidFill>
                <a:latin typeface="Oswald"/>
                <a:ea typeface="Oswald"/>
                <a:cs typeface="Oswald"/>
                <a:sym typeface="Oswald"/>
              </a:rPr>
              <a:t>Денежная</a:t>
            </a:r>
            <a:r>
              <a:rPr lang="ru" sz="1300" dirty="0">
                <a:solidFill>
                  <a:schemeClr val="tx1"/>
                </a:solidFill>
                <a:latin typeface="Oswald"/>
                <a:ea typeface="Oswald"/>
                <a:cs typeface="Oswald"/>
                <a:sym typeface="Oswald"/>
              </a:rPr>
              <a:t>: компенсация расходов на приобретение обучающимся разовых проездных документов у соответствующих транспортных организаций за счет субсидии предоставляемой образовательной организации из бюджета Свердловской области </a:t>
            </a:r>
            <a:endParaRPr sz="1300" dirty="0" smtClean="0">
              <a:solidFill>
                <a:schemeClr val="tx1"/>
              </a:solidFill>
              <a:latin typeface="Oswald"/>
              <a:ea typeface="Oswald"/>
              <a:cs typeface="Oswald"/>
              <a:sym typeface="Oswald"/>
            </a:endParaRPr>
          </a:p>
          <a:p>
            <a:pPr marL="0" marR="0" lvl="0" indent="0" algn="ctr" rtl="0">
              <a:spcBef>
                <a:spcPts val="0"/>
              </a:spcBef>
              <a:spcAft>
                <a:spcPts val="0"/>
              </a:spcAft>
              <a:buNone/>
            </a:pPr>
            <a:r>
              <a:rPr lang="ru" sz="1300" b="1" dirty="0" smtClean="0">
                <a:solidFill>
                  <a:schemeClr val="tx1"/>
                </a:solidFill>
                <a:latin typeface="Oswald"/>
                <a:ea typeface="Oswald"/>
                <a:cs typeface="Oswald"/>
                <a:sym typeface="Oswald"/>
              </a:rPr>
              <a:t>ИЛИ</a:t>
            </a:r>
            <a:endParaRPr sz="1300" b="1" dirty="0" smtClean="0">
              <a:solidFill>
                <a:schemeClr val="tx1"/>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300" b="1" dirty="0" smtClean="0">
                <a:solidFill>
                  <a:schemeClr val="tx1"/>
                </a:solidFill>
                <a:latin typeface="Oswald"/>
                <a:ea typeface="Oswald"/>
                <a:cs typeface="Oswald"/>
                <a:sym typeface="Oswald"/>
              </a:rPr>
              <a:t>Натуральная</a:t>
            </a:r>
            <a:r>
              <a:rPr lang="ru" sz="1300" dirty="0">
                <a:solidFill>
                  <a:schemeClr val="tx1"/>
                </a:solidFill>
                <a:latin typeface="Oswald"/>
                <a:ea typeface="Oswald"/>
                <a:cs typeface="Oswald"/>
                <a:sym typeface="Oswald"/>
              </a:rPr>
              <a:t>: приобретение организацией разовых индивидуальных проездных документов для осуществления проезда один раз в год к месту жительства и обратно к месту учебы у соответствующих транспортных организаций за счет субсидии предоставляемой образовательной организации из бюджета Свердловской области</a:t>
            </a:r>
            <a:endParaRPr sz="1300" dirty="0">
              <a:solidFill>
                <a:schemeClr val="tx1"/>
              </a:solidFill>
              <a:latin typeface="Oswald"/>
              <a:ea typeface="Oswald"/>
              <a:cs typeface="Oswald"/>
              <a:sym typeface="Oswald"/>
            </a:endParaRPr>
          </a:p>
          <a:p>
            <a:pPr marL="914400" marR="0" lvl="0" indent="0" algn="l"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300" dirty="0">
                <a:solidFill>
                  <a:schemeClr val="tx1"/>
                </a:solidFill>
                <a:latin typeface="Oswald"/>
                <a:ea typeface="Oswald"/>
                <a:cs typeface="Oswald"/>
                <a:sym typeface="Oswald"/>
              </a:rPr>
              <a:t>Один раз в год</a:t>
            </a:r>
            <a:endParaRPr sz="1300" dirty="0">
              <a:solidFill>
                <a:schemeClr val="tx1"/>
              </a:solidFill>
              <a:latin typeface="Oswald"/>
              <a:ea typeface="Oswald"/>
              <a:cs typeface="Oswald"/>
              <a:sym typeface="Oswald"/>
            </a:endParaRPr>
          </a:p>
        </p:txBody>
      </p:sp>
      <p:sp>
        <p:nvSpPr>
          <p:cNvPr id="185" name="Google Shape;185;p27"/>
          <p:cNvSpPr txBox="1"/>
          <p:nvPr/>
        </p:nvSpPr>
        <p:spPr>
          <a:xfrm>
            <a:off x="747150" y="398761"/>
            <a:ext cx="1926900" cy="495013"/>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0563</a:t>
            </a:r>
            <a:endParaRPr sz="1500" b="1" dirty="0">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89"/>
        <p:cNvGrpSpPr/>
        <p:nvPr/>
      </p:nvGrpSpPr>
      <p:grpSpPr>
        <a:xfrm>
          <a:off x="0" y="0"/>
          <a:ext cx="0" cy="0"/>
          <a:chOff x="0" y="0"/>
          <a:chExt cx="0" cy="0"/>
        </a:xfrm>
      </p:grpSpPr>
      <p:sp>
        <p:nvSpPr>
          <p:cNvPr id="190" name="Google Shape;190;p28"/>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ОБЕСПЕЧЕНИЕ БЕСПЛАТНЫМ ПРОЕЗДОМ ОДИН РАЗ В ГОД К МЕСТУ ЖИТЕЛЬСТВА И ОБРАТНО К МЕСТУ УЧЕБЫ (ВЫДАЧА БИЛЕТОВ)</a:t>
            </a:r>
            <a:endParaRPr sz="1200">
              <a:solidFill>
                <a:srgbClr val="000000"/>
              </a:solidFill>
              <a:latin typeface="Montserrat"/>
              <a:ea typeface="Montserrat"/>
              <a:cs typeface="Montserrat"/>
              <a:sym typeface="Montserrat"/>
            </a:endParaRPr>
          </a:p>
        </p:txBody>
      </p:sp>
      <p:sp>
        <p:nvSpPr>
          <p:cNvPr id="191" name="Google Shape;191;p28"/>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0563</a:t>
            </a:r>
            <a:endParaRPr sz="1500" b="1">
              <a:latin typeface="Oswald"/>
              <a:ea typeface="Oswald"/>
              <a:cs typeface="Oswald"/>
              <a:sym typeface="Oswald"/>
            </a:endParaRPr>
          </a:p>
        </p:txBody>
      </p:sp>
      <p:graphicFrame>
        <p:nvGraphicFramePr>
          <p:cNvPr id="192" name="Google Shape;192;p28"/>
          <p:cNvGraphicFramePr/>
          <p:nvPr>
            <p:extLst>
              <p:ext uri="{D42A27DB-BD31-4B8C-83A1-F6EECF244321}">
                <p14:modId xmlns:p14="http://schemas.microsoft.com/office/powerpoint/2010/main" val="1652205864"/>
              </p:ext>
            </p:extLst>
          </p:nvPr>
        </p:nvGraphicFramePr>
        <p:xfrm>
          <a:off x="324888" y="1271769"/>
          <a:ext cx="8494225" cy="3247221"/>
        </p:xfrm>
        <a:graphic>
          <a:graphicData uri="http://schemas.openxmlformats.org/drawingml/2006/table">
            <a:tbl>
              <a:tblPr>
                <a:noFill/>
                <a:tableStyleId>{BF4A3D39-4975-46BA-BE83-8B02B6239DEE}</a:tableStyleId>
              </a:tblPr>
              <a:tblGrid>
                <a:gridCol w="4851675">
                  <a:extLst>
                    <a:ext uri="{9D8B030D-6E8A-4147-A177-3AD203B41FA5}">
                      <a16:colId xmlns:a16="http://schemas.microsoft.com/office/drawing/2014/main" val="20000"/>
                    </a:ext>
                  </a:extLst>
                </a:gridCol>
                <a:gridCol w="3642550">
                  <a:extLst>
                    <a:ext uri="{9D8B030D-6E8A-4147-A177-3AD203B41FA5}">
                      <a16:colId xmlns:a16="http://schemas.microsoft.com/office/drawing/2014/main" val="20001"/>
                    </a:ext>
                  </a:extLst>
                </a:gridCol>
              </a:tblGrid>
              <a:tr h="545534">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099183">
                <a:tc>
                  <a:txBody>
                    <a:bodyPr/>
                    <a:lstStyle/>
                    <a:p>
                      <a:pPr marL="179999" marR="0" lvl="0" indent="-159424" algn="l" defTabSz="342900" rtl="0" eaLnBrk="1" fontAlgn="auto" latinLnBrk="0" hangingPunct="1">
                        <a:lnSpc>
                          <a:spcPct val="100000"/>
                        </a:lnSpc>
                        <a:spcBef>
                          <a:spcPts val="0"/>
                        </a:spcBef>
                        <a:spcAft>
                          <a:spcPts val="0"/>
                        </a:spcAft>
                        <a:buClrTx/>
                        <a:buSzPts val="1150"/>
                        <a:buFont typeface="Oswald"/>
                        <a:buChar char="●"/>
                        <a:tabLst/>
                        <a:defRPr/>
                      </a:pPr>
                      <a:r>
                        <a:rPr lang="ru-RU" sz="1200" dirty="0" smtClean="0">
                          <a:solidFill>
                            <a:schemeClr val="tx1"/>
                          </a:solidFill>
                          <a:latin typeface="Oswald"/>
                          <a:ea typeface="Oswald"/>
                          <a:cs typeface="Oswald"/>
                          <a:sym typeface="Oswald"/>
                        </a:rPr>
                        <a:t>Лица в возрасте от 18 лет до 23 лет, у которых в период их обучения по основным профессиональным</a:t>
                      </a:r>
                      <a:r>
                        <a:rPr lang="ru-RU" sz="1200" baseline="0" dirty="0" smtClean="0">
                          <a:solidFill>
                            <a:schemeClr val="tx1"/>
                          </a:solidFill>
                          <a:latin typeface="Oswald"/>
                          <a:ea typeface="Oswald"/>
                          <a:cs typeface="Oswald"/>
                          <a:sym typeface="Oswald"/>
                        </a:rPr>
                        <a:t> образовательным программам и (или)</a:t>
                      </a:r>
                      <a:r>
                        <a:rPr lang="ru-RU" sz="1200" dirty="0" smtClean="0">
                          <a:solidFill>
                            <a:schemeClr val="tx1"/>
                          </a:solidFill>
                          <a:latin typeface="Oswald"/>
                          <a:ea typeface="Oswald"/>
                          <a:cs typeface="Oswald"/>
                          <a:sym typeface="Oswald"/>
                        </a:rPr>
                        <a:t>  по программам</a:t>
                      </a:r>
                      <a:r>
                        <a:rPr lang="ru-RU" sz="1200" baseline="0" dirty="0" smtClean="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1150" dirty="0">
                        <a:solidFill>
                          <a:schemeClr val="tx1"/>
                        </a:solidFill>
                        <a:latin typeface="Oswald"/>
                        <a:ea typeface="Oswald"/>
                        <a:cs typeface="Oswald"/>
                        <a:sym typeface="Oswald"/>
                      </a:endParaRPr>
                    </a:p>
                  </a:txBody>
                  <a:tcPr marL="91425" marR="91425" marT="91425" marB="91425"/>
                </a:tc>
                <a:tc rowSpan="4">
                  <a:txBody>
                    <a:bodyPr/>
                    <a:lstStyle/>
                    <a:p>
                      <a:pPr marL="179999" lvl="0" indent="-158750"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solidFill>
                          <a:srgbClr val="FF0000"/>
                        </a:solidFill>
                        <a:latin typeface="Oswald"/>
                        <a:ea typeface="Oswald"/>
                        <a:cs typeface="Oswald"/>
                        <a:sym typeface="Oswald"/>
                      </a:endParaRPr>
                    </a:p>
                    <a:p>
                      <a:pPr marL="179999" lvl="0" indent="-158750" algn="l" rtl="0">
                        <a:spcBef>
                          <a:spcPts val="0"/>
                        </a:spcBef>
                        <a:spcAft>
                          <a:spcPts val="0"/>
                        </a:spcAft>
                        <a:buClr>
                          <a:schemeClr val="dk2"/>
                        </a:buClr>
                        <a:buSzPts val="1150"/>
                        <a:buFont typeface="Oswald"/>
                        <a:buChar char="●"/>
                      </a:pPr>
                      <a:r>
                        <a:rPr lang="ru" sz="1150" dirty="0">
                          <a:solidFill>
                            <a:schemeClr val="tx1"/>
                          </a:solidFill>
                          <a:latin typeface="Oswald"/>
                          <a:ea typeface="Oswald"/>
                          <a:cs typeface="Oswald"/>
                          <a:sym typeface="Oswald"/>
                        </a:rPr>
                        <a:t>Копия свидетельства о рождении ребенка</a:t>
                      </a:r>
                      <a:endParaRPr sz="1150" dirty="0">
                        <a:solidFill>
                          <a:schemeClr val="tx1"/>
                        </a:solidFill>
                        <a:latin typeface="Oswald"/>
                        <a:ea typeface="Oswald"/>
                        <a:cs typeface="Oswald"/>
                        <a:sym typeface="Oswald"/>
                      </a:endParaRPr>
                    </a:p>
                    <a:p>
                      <a:pPr marL="179999" lvl="0" indent="-158750" algn="l" rtl="0">
                        <a:spcBef>
                          <a:spcPts val="0"/>
                        </a:spcBef>
                        <a:spcAft>
                          <a:spcPts val="0"/>
                        </a:spcAft>
                        <a:buClr>
                          <a:schemeClr val="dk2"/>
                        </a:buClr>
                        <a:buSzPts val="1150"/>
                        <a:buFont typeface="Oswald"/>
                        <a:buChar char="●"/>
                      </a:pPr>
                      <a:r>
                        <a:rPr lang="ru" sz="1150" dirty="0">
                          <a:solidFill>
                            <a:schemeClr val="tx1"/>
                          </a:solidFill>
                          <a:latin typeface="Oswald"/>
                          <a:ea typeface="Oswald"/>
                          <a:cs typeface="Oswald"/>
                          <a:sym typeface="Oswald"/>
                        </a:rPr>
                        <a:t>Паспорт или иной документ удостоверяющий личность законного представителя</a:t>
                      </a:r>
                      <a:endParaRPr sz="115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34168">
                <a:tc>
                  <a:txBody>
                    <a:bodyPr/>
                    <a:lstStyle/>
                    <a:p>
                      <a:pPr marL="179999" lvl="0" indent="-159424" algn="l" rtl="0">
                        <a:spcBef>
                          <a:spcPts val="0"/>
                        </a:spcBef>
                        <a:spcAft>
                          <a:spcPts val="0"/>
                        </a:spcAft>
                        <a:buSzPts val="1150"/>
                        <a:buFont typeface="Oswald"/>
                        <a:buChar char="●"/>
                      </a:pPr>
                      <a:r>
                        <a:rPr lang="ru" sz="1150">
                          <a:latin typeface="Oswald"/>
                          <a:ea typeface="Oswald"/>
                          <a:cs typeface="Oswald"/>
                          <a:sym typeface="Oswald"/>
                        </a:rPr>
                        <a:t>Дети-сироты</a:t>
                      </a:r>
                      <a:endParaRPr sz="115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r h="534168">
                <a:tc>
                  <a:txBody>
                    <a:bodyPr/>
                    <a:lstStyle/>
                    <a:p>
                      <a:pPr marL="179999" lvl="0" indent="-159424" algn="l" rtl="0">
                        <a:spcBef>
                          <a:spcPts val="0"/>
                        </a:spcBef>
                        <a:spcAft>
                          <a:spcPts val="0"/>
                        </a:spcAft>
                        <a:buSzPts val="1150"/>
                        <a:buFont typeface="Oswald"/>
                        <a:buChar char="●"/>
                      </a:pPr>
                      <a:r>
                        <a:rPr lang="ru" sz="1150">
                          <a:latin typeface="Oswald"/>
                          <a:ea typeface="Oswald"/>
                          <a:cs typeface="Oswald"/>
                          <a:sym typeface="Oswald"/>
                        </a:rPr>
                        <a:t>Дети, оставшиеся без попечения родителей</a:t>
                      </a:r>
                      <a:endParaRPr sz="115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534168">
                <a:tc>
                  <a:txBody>
                    <a:bodyPr/>
                    <a:lstStyle/>
                    <a:p>
                      <a:pPr marL="179999" lvl="0" indent="-159424" algn="l" rtl="0">
                        <a:spcBef>
                          <a:spcPts val="0"/>
                        </a:spcBef>
                        <a:spcAft>
                          <a:spcPts val="0"/>
                        </a:spcAft>
                        <a:buSzPts val="1150"/>
                        <a:buFont typeface="Oswald"/>
                        <a:buChar char="●"/>
                      </a:pPr>
                      <a:r>
                        <a:rPr lang="ru" sz="1150" dirty="0">
                          <a:latin typeface="Oswald"/>
                          <a:ea typeface="Oswald"/>
                          <a:cs typeface="Oswald"/>
                          <a:sym typeface="Oswald"/>
                        </a:rPr>
                        <a:t>Лица из числа детей-сирот и детей, оставшихся без попечения родителей</a:t>
                      </a:r>
                      <a:endParaRPr sz="115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96"/>
        <p:cNvGrpSpPr/>
        <p:nvPr/>
      </p:nvGrpSpPr>
      <p:grpSpPr>
        <a:xfrm>
          <a:off x="0" y="0"/>
          <a:ext cx="0" cy="0"/>
          <a:chOff x="0" y="0"/>
          <a:chExt cx="0" cy="0"/>
        </a:xfrm>
      </p:grpSpPr>
      <p:sp>
        <p:nvSpPr>
          <p:cNvPr id="197" name="Google Shape;197;p29"/>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20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a:t>
            </a:r>
            <a:endParaRPr sz="1200">
              <a:solidFill>
                <a:srgbClr val="000000"/>
              </a:solidFill>
              <a:latin typeface="Montserrat"/>
              <a:ea typeface="Montserrat"/>
              <a:cs typeface="Montserrat"/>
              <a:sym typeface="Montserrat"/>
            </a:endParaRPr>
          </a:p>
        </p:txBody>
      </p:sp>
      <p:sp>
        <p:nvSpPr>
          <p:cNvPr id="198" name="Google Shape;198;p29"/>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endParaRPr b="1" dirty="0">
              <a:solidFill>
                <a:srgbClr val="434343"/>
              </a:solidFill>
              <a:latin typeface="Oswald"/>
              <a:ea typeface="Oswald"/>
              <a:cs typeface="Oswald"/>
              <a:sym typeface="Oswald"/>
            </a:endParaRPr>
          </a:p>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5720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lvl="0" indent="-317500" algn="just">
              <a:buClr>
                <a:schemeClr val="dk2"/>
              </a:buClr>
              <a:buSzPts val="1400"/>
              <a:buFont typeface="Oswald"/>
              <a:buChar char="●"/>
            </a:pPr>
            <a:r>
              <a:rPr lang="ru" sz="1300" dirty="0" smtClean="0">
                <a:solidFill>
                  <a:schemeClr val="tx1"/>
                </a:solidFill>
                <a:latin typeface="Oswald"/>
                <a:ea typeface="Oswald"/>
                <a:cs typeface="Oswald"/>
                <a:sym typeface="Oswald"/>
              </a:rPr>
              <a:t>Постановление Правительства Свердловской области от 23.04.2020 № 270-ПП “Об </a:t>
            </a:r>
            <a:r>
              <a:rPr lang="ru" sz="1300" dirty="0">
                <a:solidFill>
                  <a:schemeClr val="tx1"/>
                </a:solidFill>
                <a:latin typeface="Oswald"/>
                <a:ea typeface="Oswald"/>
                <a:cs typeface="Oswald"/>
                <a:sym typeface="Oswald"/>
              </a:rPr>
              <a:t>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a:t>
            </a:r>
            <a:endParaRPr sz="1300" dirty="0">
              <a:solidFill>
                <a:schemeClr val="tx1"/>
              </a:solidFill>
              <a:latin typeface="Oswald"/>
              <a:ea typeface="Oswald"/>
              <a:cs typeface="Oswald"/>
              <a:sym typeface="Oswald"/>
            </a:endParaRPr>
          </a:p>
          <a:p>
            <a:pPr marL="9144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45720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smtClean="0">
                <a:solidFill>
                  <a:schemeClr val="tx1"/>
                </a:solidFill>
                <a:latin typeface="Oswald"/>
                <a:ea typeface="Oswald"/>
                <a:cs typeface="Oswald"/>
                <a:sym typeface="Oswald"/>
              </a:rPr>
              <a:t>Размер компенсации: 127,6 </a:t>
            </a:r>
            <a:r>
              <a:rPr lang="ru" sz="1300" dirty="0">
                <a:solidFill>
                  <a:schemeClr val="tx1"/>
                </a:solidFill>
                <a:latin typeface="Oswald"/>
                <a:ea typeface="Oswald"/>
                <a:cs typeface="Oswald"/>
                <a:sym typeface="Oswald"/>
              </a:rPr>
              <a:t>руб. (в учебные дни, по состоянию на 01.01.2022)</a:t>
            </a:r>
            <a:endParaRPr sz="1300" dirty="0">
              <a:solidFill>
                <a:schemeClr val="tx1"/>
              </a:solidFill>
              <a:latin typeface="Oswald"/>
              <a:ea typeface="Oswald"/>
              <a:cs typeface="Oswald"/>
              <a:sym typeface="Oswald"/>
            </a:endParaRPr>
          </a:p>
          <a:p>
            <a:pPr marL="9144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a:ea typeface="Oswald"/>
                <a:cs typeface="Oswald"/>
                <a:sym typeface="Oswald"/>
              </a:rPr>
              <a:t>Периодичность выплаты</a:t>
            </a:r>
            <a:endParaRPr sz="1300" b="1" dirty="0">
              <a:solidFill>
                <a:schemeClr val="tx1"/>
              </a:solidFill>
              <a:highlight>
                <a:schemeClr val="lt2"/>
              </a:highlight>
              <a:latin typeface="Oswald"/>
              <a:ea typeface="Oswald"/>
              <a:cs typeface="Oswald"/>
              <a:sym typeface="Oswald"/>
            </a:endParaRPr>
          </a:p>
          <a:p>
            <a:pPr marL="914400" lvl="0" indent="0" algn="l" rtl="0">
              <a:spcBef>
                <a:spcPts val="0"/>
              </a:spcBef>
              <a:spcAft>
                <a:spcPts val="0"/>
              </a:spcAft>
              <a:buNone/>
            </a:pPr>
            <a:endParaRPr sz="1300" b="1" dirty="0">
              <a:solidFill>
                <a:schemeClr val="tx1"/>
              </a:solidFill>
              <a:highlight>
                <a:srgbClr val="FF0000"/>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Ежемесячно</a:t>
            </a:r>
            <a:endParaRPr sz="1300" dirty="0">
              <a:solidFill>
                <a:schemeClr val="tx1"/>
              </a:solidFill>
              <a:highlight>
                <a:srgbClr val="FF0000"/>
              </a:highlight>
              <a:latin typeface="Oswald"/>
              <a:ea typeface="Oswald"/>
              <a:cs typeface="Oswald"/>
              <a:sym typeface="Oswald"/>
            </a:endParaRPr>
          </a:p>
        </p:txBody>
      </p:sp>
      <p:sp>
        <p:nvSpPr>
          <p:cNvPr id="199" name="Google Shape;199;p29"/>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03"/>
        <p:cNvGrpSpPr/>
        <p:nvPr/>
      </p:nvGrpSpPr>
      <p:grpSpPr>
        <a:xfrm>
          <a:off x="0" y="0"/>
          <a:ext cx="0" cy="0"/>
          <a:chOff x="0" y="0"/>
          <a:chExt cx="0" cy="0"/>
        </a:xfrm>
      </p:grpSpPr>
      <p:graphicFrame>
        <p:nvGraphicFramePr>
          <p:cNvPr id="204" name="Google Shape;204;p30"/>
          <p:cNvGraphicFramePr/>
          <p:nvPr/>
        </p:nvGraphicFramePr>
        <p:xfrm>
          <a:off x="324888" y="1271770"/>
          <a:ext cx="8494225" cy="2926020"/>
        </p:xfrm>
        <a:graphic>
          <a:graphicData uri="http://schemas.openxmlformats.org/drawingml/2006/table">
            <a:tbl>
              <a:tblPr>
                <a:noFill/>
                <a:tableStyleId>{BF4A3D39-4975-46BA-BE83-8B02B6239DEE}</a:tableStyleId>
              </a:tblPr>
              <a:tblGrid>
                <a:gridCol w="3953500">
                  <a:extLst>
                    <a:ext uri="{9D8B030D-6E8A-4147-A177-3AD203B41FA5}">
                      <a16:colId xmlns:a16="http://schemas.microsoft.com/office/drawing/2014/main" val="20000"/>
                    </a:ext>
                  </a:extLst>
                </a:gridCol>
                <a:gridCol w="4540725">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48650">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Родитель (законный представитель) ребенка-инвалида, обучающегося по основной общеобразовательной программе на дому</a:t>
                      </a:r>
                      <a:endParaRPr sz="1200">
                        <a:latin typeface="Oswald"/>
                        <a:ea typeface="Oswald"/>
                        <a:cs typeface="Oswald"/>
                        <a:sym typeface="Oswald"/>
                      </a:endParaRPr>
                    </a:p>
                  </a:txBody>
                  <a:tcPr marL="91425" marR="91425" marT="91425" marB="91425"/>
                </a:tc>
                <a:tc rowSpan="2">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Копия паспорта или иного документа, удостоверяющего личность заявителя</a:t>
                      </a:r>
                      <a:endParaRPr sz="120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Копия документа, подтверждающего место пребывания (жительства) заявителя на территории Свердловской области</a:t>
                      </a:r>
                      <a:endParaRPr sz="120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endParaRPr sz="120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Копия заключения психолого-медико-педагогической комиссии</a:t>
                      </a:r>
                      <a:endParaRPr sz="120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Сведения о банковских реквизитах и номере лицевого счета заявителя, открытого в кредитной организации РФ на имя заявителя</a:t>
                      </a:r>
                      <a:endParaRPr sz="1200">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endParaRPr sz="120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977625">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Родитель (законный представитель) ребенка с ограниченными возможностями здоровья</a:t>
                      </a:r>
                      <a:endParaRPr sz="120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2"/>
                  </a:ext>
                </a:extLst>
              </a:tr>
            </a:tbl>
          </a:graphicData>
        </a:graphic>
      </p:graphicFrame>
      <p:sp>
        <p:nvSpPr>
          <p:cNvPr id="205" name="Google Shape;205;p30"/>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20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a:t>
            </a:r>
            <a:endParaRPr sz="1200">
              <a:solidFill>
                <a:srgbClr val="000000"/>
              </a:solidFill>
              <a:latin typeface="Montserrat"/>
              <a:ea typeface="Montserrat"/>
              <a:cs typeface="Montserrat"/>
              <a:sym typeface="Montserrat"/>
            </a:endParaRPr>
          </a:p>
        </p:txBody>
      </p:sp>
      <p:sp>
        <p:nvSpPr>
          <p:cNvPr id="206" name="Google Shape;206;p30"/>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10"/>
        <p:cNvGrpSpPr/>
        <p:nvPr/>
      </p:nvGrpSpPr>
      <p:grpSpPr>
        <a:xfrm>
          <a:off x="0" y="0"/>
          <a:ext cx="0" cy="0"/>
          <a:chOff x="0" y="0"/>
          <a:chExt cx="0" cy="0"/>
        </a:xfrm>
      </p:grpSpPr>
      <p:sp>
        <p:nvSpPr>
          <p:cNvPr id="211" name="Google Shape;211;p31"/>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900" dirty="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000" dirty="0">
              <a:solidFill>
                <a:srgbClr val="000000"/>
              </a:solidFill>
              <a:latin typeface="Montserrat"/>
              <a:ea typeface="Montserrat"/>
              <a:cs typeface="Montserrat"/>
              <a:sym typeface="Montserrat"/>
            </a:endParaRPr>
          </a:p>
        </p:txBody>
      </p:sp>
      <p:sp>
        <p:nvSpPr>
          <p:cNvPr id="212" name="Google Shape;212;p31"/>
          <p:cNvSpPr/>
          <p:nvPr/>
        </p:nvSpPr>
        <p:spPr>
          <a:xfrm>
            <a:off x="534800" y="1234750"/>
            <a:ext cx="8053500" cy="3688500"/>
          </a:xfrm>
          <a:prstGeom prst="rect">
            <a:avLst/>
          </a:prstGeom>
          <a:noFill/>
          <a:ln>
            <a:noFill/>
          </a:ln>
        </p:spPr>
        <p:txBody>
          <a:bodyPr spcFirstLastPara="1" wrap="square" lIns="270000"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457200" marR="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smtClean="0">
                <a:solidFill>
                  <a:schemeClr val="tx1"/>
                </a:solidFill>
                <a:latin typeface="Oswald"/>
                <a:ea typeface="Oswald"/>
                <a:cs typeface="Oswald"/>
                <a:sym typeface="Oswald"/>
              </a:rPr>
              <a:t>Постановление Правительства Свердловской области </a:t>
            </a:r>
            <a:r>
              <a:rPr lang="ru" sz="1300" dirty="0">
                <a:solidFill>
                  <a:schemeClr val="tx1"/>
                </a:solidFill>
                <a:latin typeface="Oswald"/>
                <a:ea typeface="Oswald"/>
                <a:cs typeface="Oswald"/>
                <a:sym typeface="Oswald"/>
              </a:rPr>
              <a:t>от 27.11.2020 № 872-ПП «Об 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45720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smtClean="0">
                <a:solidFill>
                  <a:schemeClr val="tx1"/>
                </a:solidFill>
                <a:latin typeface="Oswald"/>
                <a:ea typeface="Oswald"/>
                <a:cs typeface="Oswald"/>
                <a:sym typeface="Oswald"/>
              </a:rPr>
              <a:t>Размер компенсации: 127,6 </a:t>
            </a:r>
            <a:r>
              <a:rPr lang="ru" sz="1300" dirty="0">
                <a:solidFill>
                  <a:schemeClr val="tx1"/>
                </a:solidFill>
                <a:latin typeface="Oswald"/>
                <a:ea typeface="Oswald"/>
                <a:cs typeface="Oswald"/>
                <a:sym typeface="Oswald"/>
              </a:rPr>
              <a:t>руб. (в учебные дни при реализации образовательных программ, в том числе с применением электронного обучения и дистанционных образовательных технологий, по состоянию на 01.01.2022)</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b="1"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a:ea typeface="Oswald"/>
                <a:cs typeface="Oswald"/>
                <a:sym typeface="Oswald"/>
              </a:rPr>
              <a:t>Периодичность выплаты</a:t>
            </a:r>
            <a:endParaRPr sz="1300" b="1" dirty="0">
              <a:solidFill>
                <a:schemeClr val="tx1"/>
              </a:solidFill>
              <a:highlight>
                <a:srgbClr val="FF0000"/>
              </a:highlight>
              <a:latin typeface="Oswald"/>
              <a:ea typeface="Oswald"/>
              <a:cs typeface="Oswald"/>
              <a:sym typeface="Oswald"/>
            </a:endParaRPr>
          </a:p>
          <a:p>
            <a:pPr marL="457200" lvl="0" indent="-317500" algn="l"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Ежемесячно</a:t>
            </a:r>
            <a:endParaRPr sz="1300" b="1" dirty="0">
              <a:solidFill>
                <a:schemeClr val="tx1"/>
              </a:solidFill>
              <a:highlight>
                <a:srgbClr val="FF0000"/>
              </a:highlight>
              <a:latin typeface="Oswald"/>
              <a:ea typeface="Oswald"/>
              <a:cs typeface="Oswald"/>
              <a:sym typeface="Oswald"/>
            </a:endParaRPr>
          </a:p>
          <a:p>
            <a:pPr marL="914400" lvl="0" indent="0" algn="l" rtl="0">
              <a:spcBef>
                <a:spcPts val="0"/>
              </a:spcBef>
              <a:spcAft>
                <a:spcPts val="0"/>
              </a:spcAft>
              <a:buNone/>
            </a:pPr>
            <a:endParaRPr sz="1300" dirty="0">
              <a:solidFill>
                <a:schemeClr val="dk2"/>
              </a:solidFill>
              <a:highlight>
                <a:srgbClr val="FF0000"/>
              </a:highlight>
              <a:latin typeface="Oswald"/>
              <a:ea typeface="Oswald"/>
              <a:cs typeface="Oswald"/>
              <a:sym typeface="Oswald"/>
            </a:endParaRPr>
          </a:p>
        </p:txBody>
      </p:sp>
      <p:sp>
        <p:nvSpPr>
          <p:cNvPr id="213" name="Google Shape;213;p31"/>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8000" y="333447"/>
            <a:ext cx="7907230" cy="990600"/>
          </a:xfrm>
        </p:spPr>
        <p:txBody>
          <a:bodyPr>
            <a:normAutofit/>
          </a:bodyPr>
          <a:lstStyle/>
          <a:p>
            <a:pPr algn="ctr"/>
            <a:r>
              <a:rPr lang="ru-RU" sz="2000" b="1" dirty="0">
                <a:solidFill>
                  <a:schemeClr val="tx1"/>
                </a:solidFill>
                <a:latin typeface="Oswald" panose="020B0604020202020204" charset="-52"/>
              </a:rPr>
              <a:t>О</a:t>
            </a:r>
            <a:r>
              <a:rPr lang="ru-RU" sz="2000" b="1" dirty="0" smtClean="0">
                <a:solidFill>
                  <a:schemeClr val="tx1"/>
                </a:solidFill>
                <a:latin typeface="Oswald" panose="020B0604020202020204" charset="-52"/>
              </a:rPr>
              <a:t>сновополагающие законы и нормативно-правовые документы, обеспечивающие предоставление мер социальной защиты</a:t>
            </a:r>
            <a:endParaRPr lang="ru-RU" sz="2000" b="1" dirty="0">
              <a:solidFill>
                <a:schemeClr val="tx1"/>
              </a:solidFill>
              <a:latin typeface="Oswald" panose="020B0604020202020204" charset="-52"/>
            </a:endParaRPr>
          </a:p>
        </p:txBody>
      </p:sp>
      <p:sp>
        <p:nvSpPr>
          <p:cNvPr id="3" name="Объект 2"/>
          <p:cNvSpPr>
            <a:spLocks noGrp="1"/>
          </p:cNvSpPr>
          <p:nvPr>
            <p:ph idx="1"/>
          </p:nvPr>
        </p:nvSpPr>
        <p:spPr>
          <a:xfrm>
            <a:off x="508001" y="1210033"/>
            <a:ext cx="7852228" cy="3320989"/>
          </a:xfrm>
        </p:spPr>
        <p:txBody>
          <a:bodyPr>
            <a:normAutofit fontScale="92500"/>
          </a:bodyPr>
          <a:lstStyle/>
          <a:p>
            <a:pPr marL="0" lvl="0" indent="0" algn="ctr">
              <a:spcBef>
                <a:spcPts val="0"/>
              </a:spcBef>
              <a:buNone/>
            </a:pPr>
            <a:endParaRPr lang="ru-RU" b="1" dirty="0">
              <a:solidFill>
                <a:schemeClr val="tx1"/>
              </a:solidFill>
              <a:latin typeface="Oswald"/>
              <a:ea typeface="Oswald"/>
              <a:cs typeface="Oswald"/>
              <a:sym typeface="Oswald"/>
            </a:endParaRPr>
          </a:p>
          <a:p>
            <a:pPr marL="460800" lvl="0" indent="-319300" algn="just">
              <a:spcBef>
                <a:spcPts val="0"/>
              </a:spcBef>
              <a:buClr>
                <a:schemeClr val="dk2"/>
              </a:buClr>
              <a:buSzPts val="1400"/>
              <a:buFont typeface="Oswald"/>
              <a:buChar char="●"/>
            </a:pPr>
            <a:r>
              <a:rPr lang="ru-RU" sz="1400" dirty="0">
                <a:solidFill>
                  <a:schemeClr val="tx1"/>
                </a:solidFill>
                <a:latin typeface="Oswald"/>
                <a:ea typeface="Oswald"/>
                <a:cs typeface="Oswald"/>
                <a:sym typeface="Oswald"/>
              </a:rPr>
              <a:t>Федеральный закон от </a:t>
            </a:r>
            <a:r>
              <a:rPr lang="ru-RU" sz="1400" dirty="0" smtClean="0">
                <a:solidFill>
                  <a:schemeClr val="tx1"/>
                </a:solidFill>
                <a:latin typeface="Oswald"/>
                <a:ea typeface="Oswald"/>
                <a:cs typeface="Oswald"/>
                <a:sym typeface="Oswald"/>
              </a:rPr>
              <a:t>29.12.2012 </a:t>
            </a:r>
            <a:r>
              <a:rPr lang="ru-RU" sz="1400" dirty="0">
                <a:solidFill>
                  <a:schemeClr val="tx1"/>
                </a:solidFill>
                <a:latin typeface="Oswald"/>
                <a:ea typeface="Oswald"/>
                <a:cs typeface="Oswald"/>
                <a:sym typeface="Oswald"/>
              </a:rPr>
              <a:t>№ 273-ФЗ "Об образовании в Российской </a:t>
            </a:r>
            <a:r>
              <a:rPr lang="ru-RU" sz="1400" dirty="0" smtClean="0">
                <a:solidFill>
                  <a:schemeClr val="tx1"/>
                </a:solidFill>
                <a:latin typeface="Oswald"/>
                <a:ea typeface="Oswald"/>
                <a:cs typeface="Oswald"/>
                <a:sym typeface="Oswald"/>
              </a:rPr>
              <a:t>Федерации"</a:t>
            </a:r>
          </a:p>
          <a:p>
            <a:pPr marL="460800" lvl="0" indent="-319300" algn="just">
              <a:spcBef>
                <a:spcPts val="0"/>
              </a:spcBef>
              <a:buClr>
                <a:schemeClr val="dk2"/>
              </a:buClr>
              <a:buSzPts val="1400"/>
              <a:buFont typeface="Oswald"/>
              <a:buChar char="●"/>
            </a:pPr>
            <a:r>
              <a:rPr lang="ru-RU" sz="1400" dirty="0">
                <a:solidFill>
                  <a:schemeClr val="tx1"/>
                </a:solidFill>
                <a:latin typeface="Oswald"/>
                <a:ea typeface="Oswald"/>
                <a:cs typeface="Oswald"/>
                <a:sym typeface="Oswald"/>
              </a:rPr>
              <a:t>Федеральный закон от 21.12.1996 № 159-ФЗ "О дополнительных гарантиях по социальной поддержке детей-сирот и детей, оставшихся без попечения </a:t>
            </a:r>
            <a:r>
              <a:rPr lang="ru-RU" sz="1400" dirty="0" smtClean="0">
                <a:solidFill>
                  <a:schemeClr val="tx1"/>
                </a:solidFill>
                <a:latin typeface="Oswald"/>
                <a:ea typeface="Oswald"/>
                <a:cs typeface="Oswald"/>
                <a:sym typeface="Oswald"/>
              </a:rPr>
              <a:t>родителей</a:t>
            </a:r>
            <a:r>
              <a:rPr lang="ru-RU" sz="1400" dirty="0">
                <a:solidFill>
                  <a:schemeClr val="tx1"/>
                </a:solidFill>
                <a:latin typeface="Oswald"/>
                <a:ea typeface="Oswald"/>
                <a:cs typeface="Oswald"/>
                <a:sym typeface="Oswald"/>
              </a:rPr>
              <a:t>"</a:t>
            </a:r>
          </a:p>
          <a:p>
            <a:pPr marL="460800" indent="-319300" algn="just">
              <a:spcBef>
                <a:spcPts val="0"/>
              </a:spcBef>
              <a:buClr>
                <a:schemeClr val="dk2"/>
              </a:buClr>
              <a:buSzPts val="1400"/>
              <a:buFont typeface="Oswald"/>
              <a:buChar char="●"/>
            </a:pPr>
            <a:r>
              <a:rPr lang="ru-RU" sz="1400" dirty="0">
                <a:solidFill>
                  <a:schemeClr val="tx1"/>
                </a:solidFill>
                <a:latin typeface="Oswald"/>
                <a:ea typeface="Oswald"/>
                <a:cs typeface="Oswald"/>
              </a:rPr>
              <a:t>Федеральный закон от </a:t>
            </a:r>
            <a:r>
              <a:rPr lang="ru-RU" sz="1400" dirty="0" smtClean="0">
                <a:solidFill>
                  <a:schemeClr val="tx1"/>
                </a:solidFill>
                <a:latin typeface="Oswald"/>
                <a:ea typeface="Oswald"/>
                <a:cs typeface="Oswald"/>
              </a:rPr>
              <a:t>24.07.1998</a:t>
            </a:r>
            <a:r>
              <a:rPr lang="ru-RU" sz="1400" dirty="0">
                <a:solidFill>
                  <a:schemeClr val="tx1"/>
                </a:solidFill>
                <a:latin typeface="Oswald"/>
                <a:ea typeface="Oswald"/>
                <a:cs typeface="Oswald"/>
                <a:sym typeface="Oswald"/>
              </a:rPr>
              <a:t> №</a:t>
            </a:r>
            <a:r>
              <a:rPr lang="ru-RU" sz="1400" dirty="0" smtClean="0">
                <a:solidFill>
                  <a:schemeClr val="tx1"/>
                </a:solidFill>
                <a:latin typeface="Oswald"/>
                <a:ea typeface="Oswald"/>
                <a:cs typeface="Oswald"/>
              </a:rPr>
              <a:t> 124-ФЗ </a:t>
            </a:r>
            <a:r>
              <a:rPr lang="ru-RU" sz="1400" dirty="0">
                <a:solidFill>
                  <a:schemeClr val="tx1"/>
                </a:solidFill>
                <a:latin typeface="Oswald"/>
                <a:ea typeface="Oswald"/>
                <a:cs typeface="Oswald"/>
              </a:rPr>
              <a:t>"Об основных гарантиях прав ребенка в Российской Федерации"</a:t>
            </a:r>
            <a:endParaRPr lang="ru-RU" sz="1400" dirty="0">
              <a:solidFill>
                <a:schemeClr val="tx1"/>
              </a:solidFill>
              <a:latin typeface="Oswald"/>
              <a:ea typeface="Oswald"/>
              <a:cs typeface="Oswald"/>
              <a:sym typeface="Oswald"/>
            </a:endParaRPr>
          </a:p>
          <a:p>
            <a:pPr marL="460800" indent="-319300" algn="just">
              <a:spcBef>
                <a:spcPts val="0"/>
              </a:spcBef>
              <a:buClr>
                <a:schemeClr val="dk2"/>
              </a:buClr>
              <a:buSzPts val="1400"/>
              <a:buFont typeface="Oswald"/>
              <a:buChar char="●"/>
            </a:pPr>
            <a:r>
              <a:rPr lang="ru-RU" sz="1400" dirty="0">
                <a:solidFill>
                  <a:schemeClr val="tx1"/>
                </a:solidFill>
                <a:latin typeface="Oswald"/>
                <a:ea typeface="Oswald"/>
                <a:cs typeface="Oswald"/>
                <a:sym typeface="Oswald"/>
              </a:rPr>
              <a:t>Закон Свердловской области от 15.07.2013 № 78-ОЗ "Об образовании в Свердловской </a:t>
            </a:r>
            <a:r>
              <a:rPr lang="ru-RU" sz="1400" dirty="0" smtClean="0">
                <a:solidFill>
                  <a:schemeClr val="tx1"/>
                </a:solidFill>
                <a:latin typeface="Oswald"/>
                <a:ea typeface="Oswald"/>
                <a:cs typeface="Oswald"/>
                <a:sym typeface="Oswald"/>
              </a:rPr>
              <a:t>области"</a:t>
            </a:r>
          </a:p>
          <a:p>
            <a:pPr marL="460800" indent="-319300" algn="just">
              <a:spcBef>
                <a:spcPts val="0"/>
              </a:spcBef>
              <a:buClr>
                <a:schemeClr val="dk2"/>
              </a:buClr>
              <a:buSzPts val="1400"/>
              <a:buFont typeface="Oswald"/>
              <a:buChar char="●"/>
            </a:pPr>
            <a:r>
              <a:rPr lang="ru-RU" sz="1400" dirty="0">
                <a:solidFill>
                  <a:schemeClr val="tx1"/>
                </a:solidFill>
                <a:latin typeface="Oswald"/>
                <a:ea typeface="Oswald"/>
                <a:cs typeface="Oswald"/>
                <a:sym typeface="Oswald"/>
              </a:rPr>
              <a:t>Закон Свердловской области от </a:t>
            </a:r>
            <a:r>
              <a:rPr lang="ru-RU" sz="1400" dirty="0" smtClean="0">
                <a:solidFill>
                  <a:schemeClr val="tx1"/>
                </a:solidFill>
                <a:latin typeface="Oswald"/>
                <a:ea typeface="Oswald"/>
                <a:cs typeface="Oswald"/>
                <a:sym typeface="Oswald"/>
              </a:rPr>
              <a:t>23.10.1995 № 28-ОЗ "О защите прав ребенка"</a:t>
            </a:r>
            <a:endParaRPr lang="ru-RU" sz="1400" dirty="0">
              <a:solidFill>
                <a:schemeClr val="tx1"/>
              </a:solidFill>
              <a:latin typeface="Oswald"/>
              <a:ea typeface="Oswald"/>
              <a:cs typeface="Oswald"/>
              <a:sym typeface="Oswald"/>
            </a:endParaRPr>
          </a:p>
          <a:p>
            <a:pPr marL="460800" indent="-319300" algn="just">
              <a:spcBef>
                <a:spcPts val="0"/>
              </a:spcBef>
              <a:buClr>
                <a:schemeClr val="dk2"/>
              </a:buClr>
              <a:buSzPts val="1400"/>
              <a:buFont typeface="Oswald"/>
              <a:buChar char="●"/>
            </a:pPr>
            <a:r>
              <a:rPr lang="ru-RU" sz="1400" dirty="0" smtClean="0">
                <a:solidFill>
                  <a:schemeClr val="tx1"/>
                </a:solidFill>
                <a:latin typeface="Oswald"/>
                <a:ea typeface="Oswald"/>
                <a:cs typeface="Oswald"/>
                <a:sym typeface="Oswald"/>
              </a:rPr>
              <a:t>Приказ </a:t>
            </a:r>
            <a:r>
              <a:rPr lang="ru-RU" sz="1400" dirty="0">
                <a:solidFill>
                  <a:schemeClr val="tx1"/>
                </a:solidFill>
                <a:latin typeface="Oswald"/>
                <a:ea typeface="Oswald"/>
                <a:cs typeface="Oswald"/>
                <a:sym typeface="Oswald"/>
              </a:rPr>
              <a:t>Министерства образования и молодёжной политики Свердловской области от 02.08.2019 № 158-Д "Об утверждении Перечня мер социальной защиты (поддержки), предоставляемых Министерством образования и молодежной политики Свердловской области, подлежащих передаче в единую государственную информационную систему социального </a:t>
            </a:r>
            <a:r>
              <a:rPr lang="ru-RU" sz="1400" dirty="0" smtClean="0">
                <a:solidFill>
                  <a:schemeClr val="tx1"/>
                </a:solidFill>
                <a:latin typeface="Oswald"/>
                <a:ea typeface="Oswald"/>
                <a:cs typeface="Oswald"/>
                <a:sym typeface="Oswald"/>
              </a:rPr>
              <a:t>обеспечения" </a:t>
            </a:r>
            <a:r>
              <a:rPr lang="ru-RU" sz="1400" dirty="0">
                <a:solidFill>
                  <a:schemeClr val="tx1"/>
                </a:solidFill>
                <a:latin typeface="Oswald"/>
                <a:ea typeface="Oswald"/>
                <a:cs typeface="Oswald"/>
                <a:sym typeface="Oswald"/>
              </a:rPr>
              <a:t>( с изменениями от 12.08.2022 № 743-Д</a:t>
            </a:r>
            <a:r>
              <a:rPr lang="ru-RU" sz="1400" dirty="0" smtClean="0">
                <a:solidFill>
                  <a:schemeClr val="tx1"/>
                </a:solidFill>
                <a:latin typeface="Oswald"/>
                <a:ea typeface="Oswald"/>
                <a:cs typeface="Oswald"/>
                <a:sym typeface="Oswald"/>
              </a:rPr>
              <a:t>)</a:t>
            </a:r>
          </a:p>
          <a:p>
            <a:pPr marL="460800" lvl="0" indent="-319300" algn="just">
              <a:spcBef>
                <a:spcPts val="0"/>
              </a:spcBef>
              <a:buClr>
                <a:schemeClr val="dk2"/>
              </a:buClr>
              <a:buSzPts val="1400"/>
              <a:buFont typeface="Oswald"/>
              <a:buChar char="●"/>
            </a:pPr>
            <a:r>
              <a:rPr lang="ru-RU" sz="1400" dirty="0">
                <a:solidFill>
                  <a:schemeClr val="tx1"/>
                </a:solidFill>
                <a:latin typeface="Oswald"/>
                <a:ea typeface="Oswald"/>
                <a:cs typeface="Oswald"/>
                <a:sym typeface="Oswald"/>
              </a:rPr>
              <a:t>Приказ Министерства образования и молодежной политики Свердловской области от 10.12.2021 № 1182-Д "Об осуществлении государственными бюджетными и автономными образовательными учреждениями Свердловской области полномочий Министерства образования и молодежной политики Свердловской области по исполнению публичных обязательств перед физическим лицом, подлежащих исполнению в денежной форме, и финансового обеспечения их осуществления в 2022 году "(с изменениями от 09.08.2022 № 729-Д)</a:t>
            </a:r>
          </a:p>
          <a:p>
            <a:pPr marL="460800" indent="-319300" algn="just">
              <a:spcBef>
                <a:spcPts val="0"/>
              </a:spcBef>
              <a:buClr>
                <a:schemeClr val="dk2"/>
              </a:buClr>
              <a:buSzPts val="1400"/>
              <a:buFont typeface="Oswald"/>
              <a:buChar char="●"/>
            </a:pPr>
            <a:endParaRPr lang="ru-RU" sz="1400" dirty="0">
              <a:solidFill>
                <a:schemeClr val="tx1"/>
              </a:solidFill>
              <a:latin typeface="Oswald"/>
              <a:ea typeface="Oswald"/>
              <a:cs typeface="Oswald"/>
              <a:sym typeface="Oswald"/>
            </a:endParaRPr>
          </a:p>
          <a:p>
            <a:pPr marL="460800" lvl="0" indent="-319300" algn="just">
              <a:spcBef>
                <a:spcPts val="0"/>
              </a:spcBef>
              <a:buClr>
                <a:schemeClr val="dk2"/>
              </a:buClr>
              <a:buSzPts val="1400"/>
              <a:buFont typeface="Oswald"/>
              <a:buChar char="●"/>
            </a:pPr>
            <a:endParaRPr lang="ru-RU" sz="1400" dirty="0">
              <a:solidFill>
                <a:srgbClr val="0070C0"/>
              </a:solidFill>
              <a:latin typeface="Oswald"/>
              <a:ea typeface="Oswald"/>
              <a:cs typeface="Oswald"/>
              <a:sym typeface="Oswald"/>
            </a:endParaRPr>
          </a:p>
          <a:p>
            <a:pPr marL="460800" indent="-319300" algn="just">
              <a:spcBef>
                <a:spcPts val="0"/>
              </a:spcBef>
              <a:buClr>
                <a:schemeClr val="dk2"/>
              </a:buClr>
              <a:buSzPts val="1400"/>
              <a:buFont typeface="Oswald"/>
              <a:buChar char="●"/>
            </a:pPr>
            <a:endParaRPr lang="ru-RU" sz="1400" dirty="0">
              <a:solidFill>
                <a:schemeClr val="tx1"/>
              </a:solidFill>
              <a:latin typeface="Oswald"/>
              <a:ea typeface="Oswald"/>
              <a:cs typeface="Oswald"/>
              <a:sym typeface="Oswald"/>
            </a:endParaRPr>
          </a:p>
          <a:p>
            <a:pPr marL="460800" indent="-319300" algn="just">
              <a:spcBef>
                <a:spcPts val="0"/>
              </a:spcBef>
              <a:buClr>
                <a:schemeClr val="dk2"/>
              </a:buClr>
              <a:buSzPts val="1400"/>
              <a:buFont typeface="Oswald"/>
              <a:buChar char="●"/>
            </a:pPr>
            <a:endParaRPr lang="ru-RU" sz="1300" dirty="0">
              <a:solidFill>
                <a:schemeClr val="tx1"/>
              </a:solidFill>
              <a:latin typeface="Oswald"/>
              <a:ea typeface="Oswald"/>
              <a:cs typeface="Oswald"/>
              <a:sym typeface="Oswald"/>
            </a:endParaRPr>
          </a:p>
          <a:p>
            <a:pPr marL="460800" lvl="0" indent="-293900" algn="just">
              <a:spcBef>
                <a:spcPts val="0"/>
              </a:spcBef>
              <a:buClr>
                <a:schemeClr val="dk2"/>
              </a:buClr>
              <a:buSzPts val="1000"/>
              <a:buFont typeface="Oswald"/>
              <a:buChar char="●"/>
            </a:pPr>
            <a:endParaRPr lang="ru-RU" sz="1400" dirty="0">
              <a:solidFill>
                <a:srgbClr val="FF0000"/>
              </a:solidFill>
              <a:latin typeface="Oswald"/>
              <a:ea typeface="Oswald"/>
              <a:cs typeface="Oswald"/>
              <a:sym typeface="Oswald"/>
            </a:endParaRPr>
          </a:p>
          <a:p>
            <a:pPr marL="460800" indent="-293900" algn="just">
              <a:spcBef>
                <a:spcPts val="0"/>
              </a:spcBef>
              <a:buClr>
                <a:schemeClr val="dk2"/>
              </a:buClr>
              <a:buSzPts val="1000"/>
              <a:buFont typeface="Oswald"/>
              <a:buChar char="●"/>
            </a:pPr>
            <a:endParaRPr lang="ru-RU" sz="1400" dirty="0">
              <a:solidFill>
                <a:srgbClr val="FF0000"/>
              </a:solidFill>
              <a:latin typeface="Oswald"/>
              <a:ea typeface="Oswald"/>
              <a:cs typeface="Oswald"/>
              <a:sym typeface="Oswald"/>
            </a:endParaRPr>
          </a:p>
          <a:p>
            <a:pPr marL="460800" lvl="0" indent="-293900" algn="just">
              <a:spcBef>
                <a:spcPts val="0"/>
              </a:spcBef>
              <a:buClr>
                <a:schemeClr val="dk2"/>
              </a:buClr>
              <a:buSzPts val="1000"/>
              <a:buFont typeface="Oswald"/>
              <a:buChar char="●"/>
            </a:pPr>
            <a:endParaRPr lang="ru-RU" sz="1400" dirty="0">
              <a:solidFill>
                <a:srgbClr val="FF0000"/>
              </a:solidFill>
              <a:latin typeface="Oswald"/>
              <a:ea typeface="Oswald"/>
              <a:cs typeface="Oswald"/>
              <a:sym typeface="Oswald"/>
            </a:endParaRPr>
          </a:p>
          <a:p>
            <a:pPr marL="460800" lvl="0" indent="-319300" algn="just">
              <a:spcBef>
                <a:spcPts val="0"/>
              </a:spcBef>
              <a:buClr>
                <a:schemeClr val="dk2"/>
              </a:buClr>
              <a:buSzPts val="1400"/>
              <a:buFont typeface="Oswald"/>
              <a:buChar char="●"/>
            </a:pPr>
            <a:endParaRPr lang="ru-RU" dirty="0">
              <a:solidFill>
                <a:schemeClr val="tx1"/>
              </a:solidFill>
              <a:latin typeface="Oswald"/>
              <a:ea typeface="Oswald"/>
              <a:cs typeface="Oswald"/>
              <a:sym typeface="Oswald"/>
            </a:endParaRPr>
          </a:p>
          <a:p>
            <a:endParaRPr lang="ru-RU" dirty="0"/>
          </a:p>
        </p:txBody>
      </p:sp>
    </p:spTree>
    <p:extLst>
      <p:ext uri="{BB962C8B-B14F-4D97-AF65-F5344CB8AC3E}">
        <p14:creationId xmlns:p14="http://schemas.microsoft.com/office/powerpoint/2010/main" val="32894635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17"/>
        <p:cNvGrpSpPr/>
        <p:nvPr/>
      </p:nvGrpSpPr>
      <p:grpSpPr>
        <a:xfrm>
          <a:off x="0" y="0"/>
          <a:ext cx="0" cy="0"/>
          <a:chOff x="0" y="0"/>
          <a:chExt cx="0" cy="0"/>
        </a:xfrm>
      </p:grpSpPr>
      <p:graphicFrame>
        <p:nvGraphicFramePr>
          <p:cNvPr id="218" name="Google Shape;218;p32"/>
          <p:cNvGraphicFramePr/>
          <p:nvPr>
            <p:extLst>
              <p:ext uri="{D42A27DB-BD31-4B8C-83A1-F6EECF244321}">
                <p14:modId xmlns:p14="http://schemas.microsoft.com/office/powerpoint/2010/main" val="3045292995"/>
              </p:ext>
            </p:extLst>
          </p:nvPr>
        </p:nvGraphicFramePr>
        <p:xfrm>
          <a:off x="324888" y="1271770"/>
          <a:ext cx="8494225" cy="3779430"/>
        </p:xfrm>
        <a:graphic>
          <a:graphicData uri="http://schemas.openxmlformats.org/drawingml/2006/table">
            <a:tbl>
              <a:tblPr>
                <a:noFill/>
                <a:tableStyleId>{BF4A3D39-4975-46BA-BE83-8B02B6239DEE}</a:tableStyleId>
              </a:tblPr>
              <a:tblGrid>
                <a:gridCol w="2011275">
                  <a:extLst>
                    <a:ext uri="{9D8B030D-6E8A-4147-A177-3AD203B41FA5}">
                      <a16:colId xmlns:a16="http://schemas.microsoft.com/office/drawing/2014/main" val="20000"/>
                    </a:ext>
                  </a:extLst>
                </a:gridCol>
                <a:gridCol w="64829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883450">
                <a:tc>
                  <a:txBody>
                    <a:bodyPr/>
                    <a:lstStyle/>
                    <a:p>
                      <a:pPr marL="179999" lvl="0" indent="-156249" algn="l" rtl="0">
                        <a:spcBef>
                          <a:spcPts val="0"/>
                        </a:spcBef>
                        <a:spcAft>
                          <a:spcPts val="0"/>
                        </a:spcAft>
                        <a:buSzPts val="1100"/>
                        <a:buFont typeface="Oswald"/>
                        <a:buChar char="●"/>
                      </a:pPr>
                      <a:r>
                        <a:rPr lang="ru" sz="1100" dirty="0" smtClean="0">
                          <a:latin typeface="Oswald"/>
                          <a:ea typeface="Oswald"/>
                          <a:cs typeface="Oswald"/>
                          <a:sym typeface="Oswald"/>
                        </a:rPr>
                        <a:t>Ребенок-инвалид</a:t>
                      </a:r>
                      <a:r>
                        <a:rPr lang="ru" sz="1100" baseline="0" dirty="0" smtClean="0">
                          <a:latin typeface="Oswald"/>
                          <a:ea typeface="Oswald"/>
                          <a:cs typeface="Oswald"/>
                          <a:sym typeface="Oswald"/>
                        </a:rPr>
                        <a:t> -</a:t>
                      </a:r>
                      <a:r>
                        <a:rPr lang="ru" sz="1100" dirty="0" smtClean="0">
                          <a:latin typeface="Oswald"/>
                          <a:ea typeface="Oswald"/>
                          <a:cs typeface="Oswald"/>
                          <a:sym typeface="Oswald"/>
                        </a:rPr>
                        <a:t> </a:t>
                      </a:r>
                      <a:r>
                        <a:rPr lang="ru" sz="1100" dirty="0">
                          <a:latin typeface="Oswald"/>
                          <a:ea typeface="Oswald"/>
                          <a:cs typeface="Oswald"/>
                          <a:sym typeface="Oswald"/>
                        </a:rPr>
                        <a:t>лица в возрасте до 18 лет, которым установлена категория «ребенок-инвалид»</a:t>
                      </a:r>
                      <a:endParaRPr sz="1100" dirty="0">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 sz="1100">
                          <a:latin typeface="Oswald"/>
                          <a:ea typeface="Oswald"/>
                          <a:cs typeface="Oswald"/>
                          <a:sym typeface="Oswald"/>
                        </a:rPr>
                        <a:t>Подача заявления руководителю образовательной организации</a:t>
                      </a:r>
                      <a:endParaRPr sz="110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a:latin typeface="Oswald"/>
                          <a:ea typeface="Oswald"/>
                          <a:cs typeface="Oswald"/>
                          <a:sym typeface="Oswald"/>
                        </a:rPr>
                        <a:t>Копия паспорта или иного документа, удостоверяющего личность заявителя</a:t>
                      </a:r>
                      <a:endParaRPr sz="110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endParaRPr sz="110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a:latin typeface="Oswald"/>
                          <a:ea typeface="Oswald"/>
                          <a:cs typeface="Oswald"/>
                          <a:sym typeface="Oswald"/>
                        </a:rPr>
                        <a:t>Справка федерального государственного учреждения медико-социальной экспертизы об установлении инвалидности</a:t>
                      </a:r>
                      <a:endParaRPr sz="110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a:latin typeface="Oswald"/>
                          <a:ea typeface="Oswald"/>
                          <a:cs typeface="Oswald"/>
                          <a:sym typeface="Oswald"/>
                        </a:rPr>
                        <a:t>Сведения о банковских реквизитах и номере лицевого счета обучающегося, открытого в кредитной организации РФ </a:t>
                      </a:r>
                      <a:endParaRPr sz="110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endParaRPr sz="110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90775">
                <a:tc>
                  <a:txBody>
                    <a:bodyPr/>
                    <a:lstStyle/>
                    <a:p>
                      <a:pPr marL="179999" lvl="0" indent="-156249" algn="l" rtl="0">
                        <a:spcBef>
                          <a:spcPts val="0"/>
                        </a:spcBef>
                        <a:spcAft>
                          <a:spcPts val="0"/>
                        </a:spcAft>
                        <a:buSzPts val="1100"/>
                        <a:buFont typeface="Oswald"/>
                        <a:buChar char="●"/>
                      </a:pPr>
                      <a:r>
                        <a:rPr lang="ru" sz="1100">
                          <a:latin typeface="Oswald"/>
                          <a:ea typeface="Oswald"/>
                          <a:cs typeface="Oswald"/>
                          <a:sym typeface="Oswald"/>
                        </a:rPr>
                        <a:t>Обучающиеся с ограниченными возможностями здоровья</a:t>
                      </a:r>
                      <a:endParaRPr sz="1100">
                        <a:latin typeface="Oswald"/>
                        <a:ea typeface="Oswald"/>
                        <a:cs typeface="Oswald"/>
                        <a:sym typeface="Oswald"/>
                      </a:endParaRPr>
                    </a:p>
                  </a:txBody>
                  <a:tcPr marL="91425" marR="91425" marT="91425" marB="91425"/>
                </a:tc>
                <a:tc>
                  <a:txBody>
                    <a:bodyPr/>
                    <a:lstStyle/>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Подача заявления руководителю образовательной организации</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Копия паспорта или иного документа, удостоверяющего личность заявителя</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Копия свидетельства о рождении ребенка заявителя, в отношении которого назначается денежная компенсация</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Копия </a:t>
                      </a:r>
                      <a:r>
                        <a:rPr lang="ru" sz="1100" dirty="0" smtClean="0">
                          <a:latin typeface="Oswald"/>
                          <a:ea typeface="Oswald"/>
                          <a:cs typeface="Oswald"/>
                          <a:sym typeface="Oswald"/>
                        </a:rPr>
                        <a:t>заключения </a:t>
                      </a:r>
                      <a:r>
                        <a:rPr lang="ru" sz="1100" dirty="0">
                          <a:latin typeface="Oswald"/>
                          <a:ea typeface="Oswald"/>
                          <a:cs typeface="Oswald"/>
                          <a:sym typeface="Oswald"/>
                        </a:rPr>
                        <a:t>психолого-медико-педагогической комиссии об ограниченных возможностях здоровья</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Сведения о банковских реквизитах и номере лицевого счета обучающегося с ОВЗ , открытого в кредитной организации РФ на имя обучающегося с ОВЗ</a:t>
                      </a:r>
                      <a:endParaRPr sz="1100" dirty="0">
                        <a:latin typeface="Oswald"/>
                        <a:ea typeface="Oswald"/>
                        <a:cs typeface="Oswald"/>
                        <a:sym typeface="Oswald"/>
                      </a:endParaRPr>
                    </a:p>
                    <a:p>
                      <a:pPr marL="179999" lvl="0" indent="-155575" algn="l" rtl="0">
                        <a:spcBef>
                          <a:spcPts val="0"/>
                        </a:spcBef>
                        <a:spcAft>
                          <a:spcPts val="0"/>
                        </a:spcAft>
                        <a:buSzPts val="1100"/>
                        <a:buFont typeface="Oswald"/>
                        <a:buChar char="●"/>
                      </a:pPr>
                      <a:r>
                        <a:rPr lang="ru" sz="1100" dirty="0">
                          <a:latin typeface="Oswald"/>
                          <a:ea typeface="Oswald"/>
                          <a:cs typeface="Oswald"/>
                          <a:sym typeface="Oswald"/>
                        </a:rPr>
                        <a:t>Заявление о согласии на обработку персональных данных заявителя и обучающихся с ОВЗ в соответствии с законодательством РФ</a:t>
                      </a:r>
                      <a:endParaRPr sz="11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219" name="Google Shape;219;p32"/>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900">
                <a:solidFill>
                  <a:srgbClr val="000000"/>
                </a:solidFill>
                <a:latin typeface="Oswald"/>
                <a:ea typeface="Oswald"/>
                <a:cs typeface="Oswald"/>
                <a:sym typeface="Oswald"/>
              </a:rPr>
              <a:t>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000">
              <a:solidFill>
                <a:srgbClr val="000000"/>
              </a:solidFill>
              <a:latin typeface="Montserrat"/>
              <a:ea typeface="Montserrat"/>
              <a:cs typeface="Montserrat"/>
              <a:sym typeface="Montserrat"/>
            </a:endParaRPr>
          </a:p>
        </p:txBody>
      </p:sp>
      <p:sp>
        <p:nvSpPr>
          <p:cNvPr id="220" name="Google Shape;220;p3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24"/>
        <p:cNvGrpSpPr/>
        <p:nvPr/>
      </p:nvGrpSpPr>
      <p:grpSpPr>
        <a:xfrm>
          <a:off x="0" y="0"/>
          <a:ext cx="0" cy="0"/>
          <a:chOff x="0" y="0"/>
          <a:chExt cx="0" cy="0"/>
        </a:xfrm>
      </p:grpSpPr>
      <p:sp>
        <p:nvSpPr>
          <p:cNvPr id="225" name="Google Shape;225;p33"/>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pPr>
            <a:r>
              <a:rPr lang="ru" sz="1050" dirty="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a:t>
            </a:r>
            <a:r>
              <a:rPr lang="ru" sz="1050" dirty="0" smtClean="0">
                <a:solidFill>
                  <a:srgbClr val="000000"/>
                </a:solidFill>
                <a:latin typeface="Oswald"/>
                <a:ea typeface="Oswald"/>
                <a:cs typeface="Oswald"/>
                <a:sym typeface="Oswald"/>
              </a:rPr>
              <a:t>СЛУЖАЩИХ, </a:t>
            </a:r>
            <a:r>
              <a:rPr lang="ru" sz="1050" dirty="0">
                <a:solidFill>
                  <a:srgbClr val="000000"/>
                </a:solidFill>
                <a:latin typeface="Oswald"/>
                <a:ea typeface="Oswald"/>
                <a:cs typeface="Oswald"/>
                <a:sym typeface="Oswald"/>
              </a:rPr>
              <a:t>НАХОДЯЩИХСЯ НА ПОЛНОМ ГОСУДАРСТВЕННОМ ОБЕСПЕЧЕНИИ</a:t>
            </a:r>
            <a:endParaRPr sz="1050" dirty="0">
              <a:solidFill>
                <a:srgbClr val="000000"/>
              </a:solidFill>
              <a:latin typeface="Oswald"/>
              <a:ea typeface="Oswald"/>
              <a:cs typeface="Oswald"/>
              <a:sym typeface="Oswald"/>
            </a:endParaRPr>
          </a:p>
        </p:txBody>
      </p:sp>
      <p:sp>
        <p:nvSpPr>
          <p:cNvPr id="226" name="Google Shape;226;p33"/>
          <p:cNvSpPr/>
          <p:nvPr/>
        </p:nvSpPr>
        <p:spPr>
          <a:xfrm>
            <a:off x="464050" y="1271909"/>
            <a:ext cx="8053500" cy="3458219"/>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b="1" dirty="0">
              <a:solidFill>
                <a:srgbClr val="434343"/>
              </a:solidFill>
              <a:latin typeface="Oswald"/>
              <a:ea typeface="Oswald"/>
              <a:cs typeface="Oswald"/>
              <a:sym typeface="Oswald"/>
            </a:endParaRPr>
          </a:p>
          <a:p>
            <a:pPr marL="166900" lvl="0" algn="ctr">
              <a:buClr>
                <a:schemeClr val="dk2"/>
              </a:buClr>
              <a:buSzPts val="1000"/>
            </a:pPr>
            <a:r>
              <a:rPr lang="ru-RU" sz="1300" b="1" dirty="0">
                <a:solidFill>
                  <a:schemeClr val="tx1"/>
                </a:solidFill>
                <a:latin typeface="Oswald"/>
                <a:ea typeface="Oswald"/>
                <a:cs typeface="Oswald"/>
                <a:sym typeface="Oswald"/>
              </a:rPr>
              <a:t>Нормативные основания</a:t>
            </a:r>
          </a:p>
          <a:p>
            <a:pPr marL="460800" indent="-293900" algn="just">
              <a:buClr>
                <a:schemeClr val="dk2"/>
              </a:buClr>
              <a:buSzPts val="1000"/>
              <a:buFont typeface="Oswald"/>
              <a:buChar char="●"/>
            </a:pPr>
            <a:r>
              <a:rPr lang="ru-RU" sz="1300" dirty="0" smtClean="0">
                <a:solidFill>
                  <a:schemeClr val="tx1"/>
                </a:solidFill>
                <a:latin typeface="Oswald"/>
                <a:ea typeface="Oswald"/>
                <a:cs typeface="Oswald"/>
                <a:sym typeface="Oswald"/>
              </a:rPr>
              <a:t>Закон </a:t>
            </a:r>
            <a:r>
              <a:rPr lang="ru-RU" sz="1300" dirty="0">
                <a:solidFill>
                  <a:schemeClr val="tx1"/>
                </a:solidFill>
                <a:latin typeface="Oswald"/>
                <a:ea typeface="Oswald"/>
                <a:cs typeface="Oswald"/>
                <a:sym typeface="Oswald"/>
              </a:rPr>
              <a:t>Свердловской области от 26.07.2022 № 95-ОЗ «О внесении изменения в Закон Свердловской области «Об образовании в Свердловской области»</a:t>
            </a:r>
          </a:p>
          <a:p>
            <a:pPr marL="460800" marR="0" lvl="0" indent="-293900" algn="just" rtl="0">
              <a:spcBef>
                <a:spcPts val="0"/>
              </a:spcBef>
              <a:spcAft>
                <a:spcPts val="0"/>
              </a:spcAft>
              <a:buClr>
                <a:schemeClr val="dk2"/>
              </a:buClr>
              <a:buSzPts val="1000"/>
              <a:buFont typeface="Oswald"/>
              <a:buChar char="●"/>
            </a:pPr>
            <a:r>
              <a:rPr lang="ru" sz="1300" dirty="0" smtClean="0">
                <a:solidFill>
                  <a:schemeClr val="tx1"/>
                </a:solidFill>
                <a:latin typeface="Oswald"/>
                <a:ea typeface="Oswald"/>
                <a:cs typeface="Oswald"/>
                <a:sym typeface="Oswald"/>
              </a:rPr>
              <a:t>Постановление </a:t>
            </a:r>
            <a:r>
              <a:rPr lang="ru" sz="1300" dirty="0">
                <a:solidFill>
                  <a:schemeClr val="tx1"/>
                </a:solidFill>
                <a:latin typeface="Oswald"/>
                <a:ea typeface="Oswald"/>
                <a:cs typeface="Oswald"/>
                <a:sym typeface="Oswald"/>
              </a:rPr>
              <a:t>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r>
              <a:rPr lang="ru" sz="1300" dirty="0" smtClean="0">
                <a:solidFill>
                  <a:schemeClr val="tx1"/>
                </a:solidFill>
                <a:latin typeface="Oswald"/>
                <a:ea typeface="Oswald"/>
                <a:cs typeface="Oswald"/>
                <a:sym typeface="Oswald"/>
              </a:rPr>
              <a:t>»</a:t>
            </a:r>
          </a:p>
          <a:p>
            <a:pPr marL="0" lvl="0" indent="0" algn="ctr" rtl="0">
              <a:spcBef>
                <a:spcPts val="0"/>
              </a:spcBef>
              <a:spcAft>
                <a:spcPts val="0"/>
              </a:spcAft>
              <a:buNone/>
            </a:pPr>
            <a:r>
              <a:rPr lang="ru" sz="1300" b="1" dirty="0" smtClean="0">
                <a:solidFill>
                  <a:schemeClr val="tx1"/>
                </a:solidFill>
                <a:latin typeface="Oswald"/>
                <a:ea typeface="Oswald"/>
                <a:cs typeface="Oswald"/>
                <a:sym typeface="Oswald"/>
              </a:rPr>
              <a:t>Форма </a:t>
            </a:r>
            <a:r>
              <a:rPr lang="ru" sz="1300" b="1" dirty="0">
                <a:solidFill>
                  <a:schemeClr val="tx1"/>
                </a:solidFill>
                <a:latin typeface="Oswald"/>
                <a:ea typeface="Oswald"/>
                <a:cs typeface="Oswald"/>
                <a:sym typeface="Oswald"/>
              </a:rPr>
              <a:t>предоставления - денежная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Обучающиеся, находящиеся на полном государственном обеспечении:</a:t>
            </a:r>
            <a:endParaRPr sz="1300" b="1"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smtClean="0">
                <a:solidFill>
                  <a:schemeClr val="tx1"/>
                </a:solidFill>
                <a:latin typeface="Oswald"/>
                <a:ea typeface="Oswald"/>
                <a:cs typeface="Oswald"/>
                <a:sym typeface="Oswald"/>
              </a:rPr>
              <a:t>Размер компенсации: 237,3 </a:t>
            </a:r>
            <a:r>
              <a:rPr lang="ru" sz="1300" dirty="0">
                <a:solidFill>
                  <a:schemeClr val="tx1"/>
                </a:solidFill>
                <a:latin typeface="Oswald"/>
                <a:ea typeface="Oswald"/>
                <a:cs typeface="Oswald"/>
                <a:sym typeface="Oswald"/>
              </a:rPr>
              <a:t>руб. (в учебные дни, по состоянию на 01.01.2022)</a:t>
            </a:r>
            <a:endParaRPr sz="1300"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smtClean="0">
                <a:solidFill>
                  <a:schemeClr val="tx1"/>
                </a:solidFill>
                <a:latin typeface="Oswald"/>
                <a:ea typeface="Oswald"/>
                <a:cs typeface="Oswald"/>
                <a:sym typeface="Oswald"/>
              </a:rPr>
              <a:t>Размер компенсации: 261,1 </a:t>
            </a:r>
            <a:r>
              <a:rPr lang="ru" sz="1300" dirty="0">
                <a:solidFill>
                  <a:schemeClr val="tx1"/>
                </a:solidFill>
                <a:latin typeface="Oswald"/>
                <a:ea typeface="Oswald"/>
                <a:cs typeface="Oswald"/>
                <a:sym typeface="Oswald"/>
              </a:rPr>
              <a:t>руб. ( в выходные, праздничные, каникулярные дни, по состоянию на 01.01.2022)</a:t>
            </a:r>
            <a:endParaRPr sz="1300" dirty="0">
              <a:solidFill>
                <a:schemeClr val="tx1"/>
              </a:solidFill>
              <a:latin typeface="Oswald"/>
              <a:ea typeface="Oswald"/>
              <a:cs typeface="Oswald"/>
              <a:sym typeface="Oswald"/>
            </a:endParaRPr>
          </a:p>
          <a:p>
            <a:pPr marL="457200" marR="0" lvl="0" indent="0" algn="ctr" rtl="0">
              <a:spcBef>
                <a:spcPts val="0"/>
              </a:spcBef>
              <a:spcAft>
                <a:spcPts val="0"/>
              </a:spcAft>
              <a:buNone/>
            </a:pPr>
            <a:endParaRPr sz="1300" dirty="0">
              <a:solidFill>
                <a:schemeClr val="tx1"/>
              </a:solidFill>
              <a:latin typeface="Oswald"/>
              <a:ea typeface="Oswald"/>
              <a:cs typeface="Oswald"/>
              <a:sym typeface="Oswald"/>
            </a:endParaRPr>
          </a:p>
          <a:p>
            <a:pPr marL="457200" marR="0" lvl="0" indent="0" algn="ctr" rtl="0">
              <a:spcBef>
                <a:spcPts val="0"/>
              </a:spcBef>
              <a:spcAft>
                <a:spcPts val="0"/>
              </a:spcAft>
              <a:buNone/>
            </a:pPr>
            <a:r>
              <a:rPr lang="ru" sz="1300" b="1" dirty="0">
                <a:solidFill>
                  <a:schemeClr val="tx1"/>
                </a:solidFill>
                <a:latin typeface="Oswald"/>
                <a:ea typeface="Oswald"/>
                <a:cs typeface="Oswald"/>
                <a:sym typeface="Oswald"/>
              </a:rPr>
              <a:t>Обучающиеся, нуждающиеся в социальной поддержке </a:t>
            </a:r>
            <a:endParaRPr sz="1300" b="1"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smtClean="0">
                <a:solidFill>
                  <a:schemeClr val="tx1"/>
                </a:solidFill>
                <a:latin typeface="Oswald"/>
                <a:ea typeface="Oswald"/>
                <a:cs typeface="Oswald"/>
                <a:sym typeface="Oswald"/>
              </a:rPr>
              <a:t>Размер компенсации: 63,8 </a:t>
            </a:r>
            <a:r>
              <a:rPr lang="ru" sz="1300" dirty="0">
                <a:solidFill>
                  <a:schemeClr val="tx1"/>
                </a:solidFill>
                <a:latin typeface="Oswald"/>
                <a:ea typeface="Oswald"/>
                <a:cs typeface="Oswald"/>
                <a:sym typeface="Oswald"/>
              </a:rPr>
              <a:t>руб. (в учебные дни, при реализации образовательных программ с применением электронного обучения и дистанционных образовательных технологий, по состоянию на 01.01.2022)</a:t>
            </a: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highlight>
                  <a:schemeClr val="lt2"/>
                </a:highlight>
                <a:latin typeface="Oswald"/>
                <a:ea typeface="Oswald"/>
                <a:cs typeface="Oswald"/>
                <a:sym typeface="Oswald"/>
              </a:rPr>
              <a:t>Периодичность выплаты</a:t>
            </a:r>
            <a:endParaRPr sz="1300" b="1" dirty="0">
              <a:solidFill>
                <a:schemeClr val="tx1"/>
              </a:solidFill>
              <a:highlight>
                <a:schemeClr val="lt2"/>
              </a:highlight>
              <a:latin typeface="Oswald"/>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sz="1300" dirty="0">
                <a:solidFill>
                  <a:schemeClr val="tx1"/>
                </a:solidFill>
                <a:latin typeface="Oswald"/>
                <a:ea typeface="Oswald"/>
                <a:cs typeface="Oswald"/>
                <a:sym typeface="Oswald"/>
              </a:rPr>
              <a:t>Ежемесячно</a:t>
            </a:r>
            <a:endParaRPr sz="1300" b="1" dirty="0">
              <a:solidFill>
                <a:schemeClr val="tx1"/>
              </a:solidFill>
              <a:highlight>
                <a:srgbClr val="FF0000"/>
              </a:highlight>
              <a:latin typeface="Oswald"/>
              <a:ea typeface="Oswald"/>
              <a:cs typeface="Oswald"/>
              <a:sym typeface="Oswald"/>
            </a:endParaRPr>
          </a:p>
          <a:p>
            <a:pPr marL="457200" lvl="0" indent="0" algn="l" rtl="0">
              <a:spcBef>
                <a:spcPts val="0"/>
              </a:spcBef>
              <a:spcAft>
                <a:spcPts val="0"/>
              </a:spcAft>
              <a:buNone/>
            </a:pPr>
            <a:endParaRPr sz="500" dirty="0">
              <a:solidFill>
                <a:srgbClr val="434343"/>
              </a:solidFill>
              <a:highlight>
                <a:srgbClr val="FF0000"/>
              </a:highlight>
              <a:latin typeface="Oswald"/>
              <a:ea typeface="Oswald"/>
              <a:cs typeface="Oswald"/>
              <a:sym typeface="Oswald"/>
            </a:endParaRPr>
          </a:p>
        </p:txBody>
      </p:sp>
      <p:sp>
        <p:nvSpPr>
          <p:cNvPr id="227" name="Google Shape;227;p33"/>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31"/>
        <p:cNvGrpSpPr/>
        <p:nvPr/>
      </p:nvGrpSpPr>
      <p:grpSpPr>
        <a:xfrm>
          <a:off x="0" y="0"/>
          <a:ext cx="0" cy="0"/>
          <a:chOff x="0" y="0"/>
          <a:chExt cx="0" cy="0"/>
        </a:xfrm>
      </p:grpSpPr>
      <p:graphicFrame>
        <p:nvGraphicFramePr>
          <p:cNvPr id="232" name="Google Shape;232;p34"/>
          <p:cNvGraphicFramePr/>
          <p:nvPr>
            <p:extLst>
              <p:ext uri="{D42A27DB-BD31-4B8C-83A1-F6EECF244321}">
                <p14:modId xmlns:p14="http://schemas.microsoft.com/office/powerpoint/2010/main" val="2349387241"/>
              </p:ext>
            </p:extLst>
          </p:nvPr>
        </p:nvGraphicFramePr>
        <p:xfrm>
          <a:off x="271879" y="947534"/>
          <a:ext cx="8679964" cy="3577425"/>
        </p:xfrm>
        <a:graphic>
          <a:graphicData uri="http://schemas.openxmlformats.org/drawingml/2006/table">
            <a:tbl>
              <a:tblPr>
                <a:noFill/>
                <a:tableStyleId>{BF4A3D39-4975-46BA-BE83-8B02B6239DEE}</a:tableStyleId>
              </a:tblPr>
              <a:tblGrid>
                <a:gridCol w="5055495">
                  <a:extLst>
                    <a:ext uri="{9D8B030D-6E8A-4147-A177-3AD203B41FA5}">
                      <a16:colId xmlns:a16="http://schemas.microsoft.com/office/drawing/2014/main" val="20000"/>
                    </a:ext>
                  </a:extLst>
                </a:gridCol>
                <a:gridCol w="3624469">
                  <a:extLst>
                    <a:ext uri="{9D8B030D-6E8A-4147-A177-3AD203B41FA5}">
                      <a16:colId xmlns:a16="http://schemas.microsoft.com/office/drawing/2014/main" val="20001"/>
                    </a:ext>
                  </a:extLst>
                </a:gridCol>
              </a:tblGrid>
              <a:tr h="424401">
                <a:tc>
                  <a:txBody>
                    <a:bodyPr/>
                    <a:lstStyle/>
                    <a:p>
                      <a:pPr marL="0" lvl="0" indent="0" algn="l" rtl="0">
                        <a:spcBef>
                          <a:spcPts val="0"/>
                        </a:spcBef>
                        <a:spcAft>
                          <a:spcPts val="0"/>
                        </a:spcAft>
                        <a:buNone/>
                      </a:pPr>
                      <a:r>
                        <a:rPr lang="ru-RU" sz="800" b="1" dirty="0" smtClean="0">
                          <a:latin typeface="Oswald"/>
                          <a:ea typeface="Oswald"/>
                          <a:cs typeface="Oswald"/>
                          <a:sym typeface="Oswald"/>
                        </a:rPr>
                        <a:t>Категория получателей (в соответствии с НПА Свердловской области)</a:t>
                      </a:r>
                      <a:endParaRPr sz="8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800" b="1" dirty="0">
                          <a:latin typeface="Oswald"/>
                          <a:ea typeface="Oswald"/>
                          <a:cs typeface="Oswald"/>
                          <a:sym typeface="Oswald"/>
                        </a:rPr>
                        <a:t>Порядок получения</a:t>
                      </a:r>
                      <a:endParaRPr sz="8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555996">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800" dirty="0" smtClean="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800" baseline="0" dirty="0" smtClean="0">
                          <a:solidFill>
                            <a:schemeClr val="tx1"/>
                          </a:solidFill>
                          <a:latin typeface="Oswald"/>
                          <a:ea typeface="Oswald"/>
                          <a:cs typeface="Oswald"/>
                          <a:sym typeface="Oswald"/>
                        </a:rPr>
                        <a:t> служащих умерли оба родителя или единственный родитель</a:t>
                      </a:r>
                      <a:endParaRPr sz="8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800">
                          <a:latin typeface="Oswald"/>
                          <a:ea typeface="Oswald"/>
                          <a:cs typeface="Oswald"/>
                          <a:sym typeface="Oswald"/>
                        </a:rPr>
                        <a:t>Подача заявления руководителю образовательной организации</a:t>
                      </a:r>
                      <a:endParaRPr sz="80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800">
                          <a:latin typeface="Oswald"/>
                          <a:ea typeface="Oswald"/>
                          <a:cs typeface="Oswald"/>
                          <a:sym typeface="Oswald"/>
                        </a:rPr>
                        <a:t>Свидетельство о смерти обоих родителей или единственного родителя</a:t>
                      </a:r>
                      <a:endParaRPr sz="80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308873">
                <a:tc>
                  <a:txBody>
                    <a:bodyPr/>
                    <a:lstStyle/>
                    <a:p>
                      <a:pPr marL="179999" lvl="0" indent="-162599" algn="l" rtl="0">
                        <a:spcBef>
                          <a:spcPts val="0"/>
                        </a:spcBef>
                        <a:spcAft>
                          <a:spcPts val="0"/>
                        </a:spcAft>
                        <a:buSzPts val="1200"/>
                        <a:buFont typeface="Oswald"/>
                        <a:buChar char="●"/>
                      </a:pPr>
                      <a:r>
                        <a:rPr lang="ru" sz="800" dirty="0">
                          <a:latin typeface="Oswald"/>
                          <a:ea typeface="Oswald"/>
                          <a:cs typeface="Oswald"/>
                          <a:sym typeface="Oswald"/>
                        </a:rPr>
                        <a:t>Дети-сироты</a:t>
                      </a:r>
                      <a:endParaRPr sz="800" dirty="0">
                        <a:latin typeface="Oswald"/>
                        <a:ea typeface="Oswald"/>
                        <a:cs typeface="Oswald"/>
                        <a:sym typeface="Oswald"/>
                      </a:endParaRPr>
                    </a:p>
                  </a:txBody>
                  <a:tcPr marL="91425" marR="91425" marT="91425" marB="91425"/>
                </a:tc>
                <a:tc rowSpan="3">
                  <a:txBody>
                    <a:bodyPr/>
                    <a:lstStyle/>
                    <a:p>
                      <a:pPr marL="179999" lvl="0" indent="-166199" algn="l" rtl="0">
                        <a:spcBef>
                          <a:spcPts val="0"/>
                        </a:spcBef>
                        <a:spcAft>
                          <a:spcPts val="0"/>
                        </a:spcAft>
                        <a:buSzPts val="1200"/>
                        <a:buFont typeface="Oswald"/>
                        <a:buChar char="●"/>
                      </a:pPr>
                      <a:r>
                        <a:rPr lang="ru" sz="800" dirty="0">
                          <a:latin typeface="Oswald"/>
                          <a:ea typeface="Oswald"/>
                          <a:cs typeface="Oswald"/>
                          <a:sym typeface="Oswald"/>
                        </a:rPr>
                        <a:t>Подача заявления руководителю образовательной организации</a:t>
                      </a:r>
                      <a:endParaRPr sz="800" dirty="0">
                        <a:latin typeface="Oswald"/>
                        <a:ea typeface="Oswald"/>
                        <a:cs typeface="Oswald"/>
                        <a:sym typeface="Oswald"/>
                      </a:endParaRPr>
                    </a:p>
                    <a:p>
                      <a:pPr marL="179999" lvl="0" indent="-166199" algn="l" rtl="0">
                        <a:spcBef>
                          <a:spcPts val="0"/>
                        </a:spcBef>
                        <a:spcAft>
                          <a:spcPts val="0"/>
                        </a:spcAft>
                        <a:buSzPts val="1200"/>
                        <a:buFont typeface="Oswald"/>
                        <a:buChar char="●"/>
                      </a:pPr>
                      <a:r>
                        <a:rPr lang="ru" sz="8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8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308873">
                <a:tc>
                  <a:txBody>
                    <a:bodyPr/>
                    <a:lstStyle/>
                    <a:p>
                      <a:pPr marL="179999" lvl="0" indent="-162599" algn="l" rtl="0">
                        <a:spcBef>
                          <a:spcPts val="0"/>
                        </a:spcBef>
                        <a:spcAft>
                          <a:spcPts val="0"/>
                        </a:spcAft>
                        <a:buSzPts val="1200"/>
                        <a:buFont typeface="Oswald"/>
                        <a:buChar char="●"/>
                      </a:pPr>
                      <a:r>
                        <a:rPr lang="ru" sz="800" dirty="0">
                          <a:latin typeface="Oswald"/>
                          <a:ea typeface="Oswald"/>
                          <a:cs typeface="Oswald"/>
                          <a:sym typeface="Oswald"/>
                        </a:rPr>
                        <a:t>Дети, оставшиеся без попечения родителей</a:t>
                      </a:r>
                      <a:endParaRPr sz="8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08873">
                <a:tc>
                  <a:txBody>
                    <a:bodyPr/>
                    <a:lstStyle/>
                    <a:p>
                      <a:pPr marL="179999" lvl="0" indent="-162599" algn="l" rtl="0">
                        <a:spcBef>
                          <a:spcPts val="0"/>
                        </a:spcBef>
                        <a:spcAft>
                          <a:spcPts val="0"/>
                        </a:spcAft>
                        <a:buSzPts val="1200"/>
                        <a:buFont typeface="Oswald"/>
                        <a:buChar char="●"/>
                      </a:pPr>
                      <a:r>
                        <a:rPr lang="ru" sz="800" dirty="0">
                          <a:latin typeface="Oswald"/>
                          <a:ea typeface="Oswald"/>
                          <a:cs typeface="Oswald"/>
                          <a:sym typeface="Oswald"/>
                        </a:rPr>
                        <a:t>Лица из числа детей-сирот и детей, оставшихся без попечения родителей</a:t>
                      </a:r>
                      <a:endParaRPr sz="8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r h="1670409">
                <a:tc>
                  <a:txBody>
                    <a:bodyPr/>
                    <a:lstStyle/>
                    <a:p>
                      <a:pPr marL="179999" lvl="0" indent="-149899" algn="l" rtl="0">
                        <a:spcBef>
                          <a:spcPts val="0"/>
                        </a:spcBef>
                        <a:spcAft>
                          <a:spcPts val="0"/>
                        </a:spcAft>
                        <a:buSzPts val="1000"/>
                        <a:buFont typeface="Oswald"/>
                        <a:buChar char="●"/>
                      </a:pPr>
                      <a:r>
                        <a:rPr lang="ru" sz="800" dirty="0" smtClean="0">
                          <a:solidFill>
                            <a:schemeClr val="tx1"/>
                          </a:solidFill>
                          <a:latin typeface="Oswald"/>
                          <a:ea typeface="Oswald"/>
                          <a:cs typeface="Oswald"/>
                          <a:sym typeface="Oswald"/>
                        </a:rPr>
                        <a:t>Дети лиц, принимающих (принимавших) участие в специальной военной операции на территориях</a:t>
                      </a:r>
                      <a:r>
                        <a:rPr lang="ru" sz="800" baseline="0" dirty="0" smtClean="0">
                          <a:solidFill>
                            <a:schemeClr val="tx1"/>
                          </a:solidFill>
                          <a:latin typeface="Oswald"/>
                          <a:ea typeface="Oswald"/>
                          <a:cs typeface="Oswald"/>
                          <a:sym typeface="Oswald"/>
                        </a:rPr>
                        <a:t> </a:t>
                      </a:r>
                      <a:r>
                        <a:rPr lang="ru" sz="800" dirty="0" smtClean="0">
                          <a:solidFill>
                            <a:schemeClr val="tx1"/>
                          </a:solidFill>
                          <a:latin typeface="Oswald"/>
                          <a:ea typeface="Oswald"/>
                          <a:cs typeface="Oswald"/>
                          <a:sym typeface="Oswald"/>
                        </a:rPr>
                        <a:t>Украины</a:t>
                      </a:r>
                      <a:r>
                        <a:rPr lang="ru" sz="800" dirty="0">
                          <a:solidFill>
                            <a:schemeClr val="tx1"/>
                          </a:solidFill>
                          <a:latin typeface="Oswald"/>
                          <a:ea typeface="Oswald"/>
                          <a:cs typeface="Oswald"/>
                          <a:sym typeface="Oswald"/>
                        </a:rPr>
                        <a:t>, Донецкой Народной </a:t>
                      </a:r>
                      <a:r>
                        <a:rPr lang="ru" sz="800" dirty="0" smtClean="0">
                          <a:solidFill>
                            <a:schemeClr val="tx1"/>
                          </a:solidFill>
                          <a:latin typeface="Oswald"/>
                          <a:ea typeface="Oswald"/>
                          <a:cs typeface="Oswald"/>
                          <a:sym typeface="Oswald"/>
                        </a:rPr>
                        <a:t>Республики и Луганской Народной Республики, обучающиеся по очной форме за счет средств областного бюджета или бюджетов муниципальных образований,</a:t>
                      </a:r>
                      <a:r>
                        <a:rPr lang="ru" sz="800" baseline="0" dirty="0" smtClean="0">
                          <a:solidFill>
                            <a:schemeClr val="tx1"/>
                          </a:solidFill>
                          <a:latin typeface="Oswald"/>
                          <a:ea typeface="Oswald"/>
                          <a:cs typeface="Oswald"/>
                          <a:sym typeface="Oswald"/>
                        </a:rPr>
                        <a:t>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baseline="0" dirty="0" smtClean="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a:t>
                      </a:r>
                      <a:r>
                        <a:rPr lang="ru" sz="800" baseline="0" dirty="0" smtClean="0">
                          <a:solidFill>
                            <a:schemeClr val="tx1"/>
                          </a:solidFill>
                          <a:latin typeface="Oswald"/>
                          <a:ea typeface="Oswald"/>
                          <a:cs typeface="Oswald"/>
                          <a:sym typeface="Oswald"/>
                        </a:rPr>
                        <a:t>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800" b="1"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800" dirty="0" smtClean="0">
                          <a:latin typeface="Oswald"/>
                          <a:ea typeface="Oswald"/>
                          <a:cs typeface="Oswald"/>
                          <a:sym typeface="Oswald"/>
                        </a:rPr>
                        <a:t>Подача заявления руководителю образовательной организации</a:t>
                      </a:r>
                    </a:p>
                    <a:p>
                      <a:pPr marL="179999" lvl="0" indent="-149225" algn="l" rtl="0">
                        <a:spcBef>
                          <a:spcPts val="0"/>
                        </a:spcBef>
                        <a:spcAft>
                          <a:spcPts val="0"/>
                        </a:spcAft>
                        <a:buSzPts val="1000"/>
                        <a:buFont typeface="Oswald"/>
                        <a:buChar char="●"/>
                      </a:pPr>
                      <a:r>
                        <a:rPr lang="ru-RU" sz="800" dirty="0" smtClean="0">
                          <a:solidFill>
                            <a:schemeClr val="tx1"/>
                          </a:solidFill>
                          <a:latin typeface="Oswald"/>
                          <a:ea typeface="Oswald"/>
                          <a:cs typeface="Oswald"/>
                          <a:sym typeface="Oswald"/>
                        </a:rPr>
                        <a:t>Документ, подтверждающий участие гражданина</a:t>
                      </a:r>
                      <a:r>
                        <a:rPr lang="ru" sz="800" baseline="0" dirty="0" smtClean="0">
                          <a:solidFill>
                            <a:schemeClr val="tx1"/>
                          </a:solidFill>
                          <a:latin typeface="Oswald"/>
                          <a:ea typeface="Oswald"/>
                          <a:cs typeface="Oswald"/>
                          <a:sym typeface="Oswald"/>
                        </a:rPr>
                        <a:t> (родителя, законного представителя ребенка) </a:t>
                      </a:r>
                      <a:r>
                        <a:rPr lang="ru" sz="800" dirty="0" smtClean="0">
                          <a:solidFill>
                            <a:schemeClr val="tx1"/>
                          </a:solidFill>
                          <a:latin typeface="Oswald"/>
                          <a:ea typeface="Oswald"/>
                          <a:cs typeface="Oswald"/>
                          <a:sym typeface="Oswald"/>
                        </a:rPr>
                        <a:t>в специальной военной операции на территориях</a:t>
                      </a:r>
                      <a:r>
                        <a:rPr lang="ru" sz="800" baseline="0" dirty="0" smtClean="0">
                          <a:solidFill>
                            <a:schemeClr val="tx1"/>
                          </a:solidFill>
                          <a:latin typeface="Oswald"/>
                          <a:ea typeface="Oswald"/>
                          <a:cs typeface="Oswald"/>
                          <a:sym typeface="Oswald"/>
                        </a:rPr>
                        <a:t> </a:t>
                      </a:r>
                      <a:r>
                        <a:rPr lang="ru" sz="800" dirty="0" smtClean="0">
                          <a:solidFill>
                            <a:schemeClr val="tx1"/>
                          </a:solidFill>
                          <a:latin typeface="Oswald"/>
                          <a:ea typeface="Oswald"/>
                          <a:cs typeface="Oswald"/>
                          <a:sym typeface="Oswald"/>
                        </a:rPr>
                        <a:t>Украины, Донецкой Народной Республики и Луганской Народной Республики</a:t>
                      </a:r>
                      <a:endParaRPr lang="ru-RU" sz="800" dirty="0" smtClean="0">
                        <a:solidFill>
                          <a:schemeClr val="tx1"/>
                        </a:solidFill>
                        <a:latin typeface="Oswald"/>
                        <a:ea typeface="Oswald"/>
                        <a:cs typeface="Oswald"/>
                        <a:sym typeface="Oswald"/>
                      </a:endParaRPr>
                    </a:p>
                    <a:p>
                      <a:pPr marL="179999" lvl="0" indent="-149225" algn="l" rtl="0">
                        <a:spcBef>
                          <a:spcPts val="0"/>
                        </a:spcBef>
                        <a:spcAft>
                          <a:spcPts val="0"/>
                        </a:spcAft>
                        <a:buSzPts val="1000"/>
                        <a:buFont typeface="Oswald"/>
                        <a:buChar char="●"/>
                      </a:pPr>
                      <a:endParaRPr lang="ru-RU" sz="800" dirty="0" smtClean="0">
                        <a:latin typeface="Oswald"/>
                        <a:ea typeface="Oswald"/>
                        <a:cs typeface="Oswald"/>
                        <a:sym typeface="Oswald"/>
                      </a:endParaRPr>
                    </a:p>
                    <a:p>
                      <a:pPr marL="179999" lvl="0" indent="-149225" algn="l" defTabSz="342900" rtl="0" eaLnBrk="1" latinLnBrk="0" hangingPunct="1">
                        <a:spcBef>
                          <a:spcPts val="0"/>
                        </a:spcBef>
                        <a:spcAft>
                          <a:spcPts val="0"/>
                        </a:spcAft>
                        <a:buSzPts val="1000"/>
                        <a:buFont typeface="Oswald"/>
                        <a:buChar char="●"/>
                      </a:pPr>
                      <a:r>
                        <a:rPr lang="ru-RU" sz="800" kern="1200" dirty="0" smtClean="0">
                          <a:solidFill>
                            <a:srgbClr val="000000"/>
                          </a:solidFill>
                          <a:latin typeface="Oswald"/>
                          <a:ea typeface="Oswald"/>
                          <a:cs typeface="Oswald"/>
                          <a:sym typeface="Oswald"/>
                        </a:rPr>
                        <a:t>Граждане</a:t>
                      </a:r>
                      <a:r>
                        <a:rPr lang="ru-RU" sz="800" kern="1200" baseline="0" dirty="0" smtClean="0">
                          <a:solidFill>
                            <a:srgbClr val="000000"/>
                          </a:solidFill>
                          <a:latin typeface="Oswald"/>
                          <a:ea typeface="Oswald"/>
                          <a:cs typeface="Oswald"/>
                          <a:sym typeface="Oswald"/>
                        </a:rPr>
                        <a:t> или  р</a:t>
                      </a:r>
                      <a:r>
                        <a:rPr lang="ru-RU" sz="800" kern="1200" dirty="0" smtClean="0">
                          <a:solidFill>
                            <a:srgbClr val="000000"/>
                          </a:solidFill>
                          <a:latin typeface="Oswald"/>
                          <a:ea typeface="Oswald"/>
                          <a:cs typeface="Oswald"/>
                          <a:sym typeface="Oswald"/>
                        </a:rPr>
                        <a:t>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txBody>
                  <a:tcPr marL="91425" marR="91425" marT="91425" marB="91425"/>
                </a:tc>
                <a:extLst>
                  <a:ext uri="{0D108BD9-81ED-4DB2-BD59-A6C34878D82A}">
                    <a16:rowId xmlns:a16="http://schemas.microsoft.com/office/drawing/2014/main" val="10006"/>
                  </a:ext>
                </a:extLst>
              </a:tr>
            </a:tbl>
          </a:graphicData>
        </a:graphic>
      </p:graphicFrame>
      <p:sp>
        <p:nvSpPr>
          <p:cNvPr id="233" name="Google Shape;233;p34"/>
          <p:cNvSpPr txBox="1">
            <a:spLocks noGrp="1"/>
          </p:cNvSpPr>
          <p:nvPr>
            <p:ph type="ctrTitle"/>
          </p:nvPr>
        </p:nvSpPr>
        <p:spPr>
          <a:xfrm>
            <a:off x="2674050" y="198783"/>
            <a:ext cx="5760000" cy="682487"/>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000" dirty="0">
                <a:solidFill>
                  <a:srgbClr val="000000"/>
                </a:solidFill>
                <a:latin typeface="Oswald"/>
                <a:ea typeface="Oswald"/>
                <a:cs typeface="Oswald"/>
                <a:sym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a:t>
            </a:r>
            <a:endParaRPr sz="1000" dirty="0">
              <a:solidFill>
                <a:srgbClr val="000000"/>
              </a:solidFill>
              <a:latin typeface="Oswald"/>
              <a:ea typeface="Oswald"/>
              <a:cs typeface="Oswald"/>
              <a:sym typeface="Oswald"/>
            </a:endParaRPr>
          </a:p>
        </p:txBody>
      </p:sp>
      <p:sp>
        <p:nvSpPr>
          <p:cNvPr id="234" name="Google Shape;234;p34"/>
          <p:cNvSpPr txBox="1"/>
          <p:nvPr/>
        </p:nvSpPr>
        <p:spPr>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0583</a:t>
            </a:r>
            <a:endParaRPr sz="1500" b="1" dirty="0">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38"/>
        <p:cNvGrpSpPr/>
        <p:nvPr/>
      </p:nvGrpSpPr>
      <p:grpSpPr>
        <a:xfrm>
          <a:off x="0" y="0"/>
          <a:ext cx="0" cy="0"/>
          <a:chOff x="0" y="0"/>
          <a:chExt cx="0" cy="0"/>
        </a:xfrm>
      </p:grpSpPr>
      <p:sp>
        <p:nvSpPr>
          <p:cNvPr id="239" name="Google Shape;239;p3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200" dirty="0">
                <a:solidFill>
                  <a:srgbClr val="000000"/>
                </a:solidFill>
                <a:latin typeface="Oswald"/>
                <a:ea typeface="Oswald"/>
                <a:cs typeface="Oswald"/>
                <a:sym typeface="Oswald"/>
              </a:rPr>
              <a:t>ДЕНЕЖНАЯ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a:t>
            </a:r>
            <a:endParaRPr sz="1100" dirty="0">
              <a:solidFill>
                <a:srgbClr val="000000"/>
              </a:solidFill>
              <a:latin typeface="Montserrat"/>
              <a:ea typeface="Montserrat"/>
              <a:cs typeface="Montserrat"/>
              <a:sym typeface="Montserrat"/>
            </a:endParaRPr>
          </a:p>
        </p:txBody>
      </p:sp>
      <p:sp>
        <p:nvSpPr>
          <p:cNvPr id="240" name="Google Shape;240;p35"/>
          <p:cNvSpPr/>
          <p:nvPr/>
        </p:nvSpPr>
        <p:spPr>
          <a:xfrm>
            <a:off x="281275" y="1319350"/>
            <a:ext cx="8045400" cy="36861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1100" b="1" dirty="0">
                <a:solidFill>
                  <a:schemeClr val="tx1"/>
                </a:solidFill>
                <a:latin typeface="Oswald"/>
                <a:ea typeface="Oswald"/>
                <a:cs typeface="Oswald"/>
                <a:sym typeface="Oswald"/>
              </a:rPr>
              <a:t>Нормативные основания</a:t>
            </a:r>
            <a:endParaRPr sz="1100" b="1" dirty="0">
              <a:solidFill>
                <a:schemeClr val="tx1"/>
              </a:solidFill>
              <a:latin typeface="Oswald"/>
              <a:ea typeface="Oswald"/>
              <a:cs typeface="Oswald"/>
              <a:sym typeface="Oswald"/>
            </a:endParaRPr>
          </a:p>
          <a:p>
            <a:pPr marL="0" marR="0" lvl="0" indent="0" algn="ctr" rtl="0">
              <a:spcBef>
                <a:spcPts val="0"/>
              </a:spcBef>
              <a:spcAft>
                <a:spcPts val="0"/>
              </a:spcAft>
              <a:buNone/>
            </a:pPr>
            <a:endParaRPr sz="1100" b="1" dirty="0">
              <a:solidFill>
                <a:schemeClr val="tx1"/>
              </a:solidFill>
              <a:latin typeface="Oswald"/>
              <a:ea typeface="Oswald"/>
              <a:cs typeface="Oswald"/>
              <a:sym typeface="Oswald"/>
            </a:endParaRPr>
          </a:p>
          <a:p>
            <a:pPr marL="457200" lvl="0" indent="-292100" algn="l" rtl="0">
              <a:lnSpc>
                <a:spcPct val="115000"/>
              </a:lnSpc>
              <a:spcBef>
                <a:spcPts val="0"/>
              </a:spcBef>
              <a:spcAft>
                <a:spcPts val="0"/>
              </a:spcAft>
              <a:buClr>
                <a:schemeClr val="dk2"/>
              </a:buClr>
              <a:buSzPts val="1000"/>
              <a:buFont typeface="Oswald"/>
              <a:buChar char="●"/>
            </a:pPr>
            <a:r>
              <a:rPr lang="ru" sz="1100" dirty="0">
                <a:solidFill>
                  <a:schemeClr val="tx1"/>
                </a:solidFill>
                <a:latin typeface="Oswald"/>
                <a:ea typeface="Oswald"/>
                <a:cs typeface="Oswald"/>
                <a:sym typeface="Oswald"/>
              </a:rPr>
              <a:t>Постановление Правительства Свердловской области от 09.04.2020 № 232-ПП «Об установлении на территории Свердловской области денежной компенсации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a:t>
            </a:r>
            <a:endParaRPr sz="1100" dirty="0">
              <a:solidFill>
                <a:schemeClr val="tx1"/>
              </a:solidFill>
              <a:latin typeface="Oswald"/>
              <a:ea typeface="Oswald"/>
              <a:cs typeface="Oswald"/>
              <a:sym typeface="Oswald"/>
            </a:endParaRPr>
          </a:p>
          <a:p>
            <a:pPr marL="457200" marR="0" lvl="0" indent="-292100" algn="l" rtl="0">
              <a:spcBef>
                <a:spcPts val="0"/>
              </a:spcBef>
              <a:spcAft>
                <a:spcPts val="0"/>
              </a:spcAft>
              <a:buClr>
                <a:schemeClr val="dk2"/>
              </a:buClr>
              <a:buSzPts val="1000"/>
              <a:buFont typeface="Oswald"/>
              <a:buChar char="●"/>
            </a:pPr>
            <a:r>
              <a:rPr lang="ru" sz="1100" dirty="0">
                <a:solidFill>
                  <a:schemeClr val="tx1"/>
                </a:solidFill>
                <a:latin typeface="Oswald"/>
                <a:ea typeface="Oswald"/>
                <a:cs typeface="Oswald"/>
                <a:sym typeface="Oswald"/>
              </a:rPr>
              <a:t>Приказ Министерства образования и молодежной политики Свердловской области от 10.04.2020 № 360-Д “О назначении, выплате и определении размера денежной компенсации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 в государственных образовательных организациях Свердловской области и обособленных структурных подразделениях государственных образовательных организаций Свердловской области, в отношении которых функции и полномочия учредителя осуществляются Министерством образования и молодежной политики Свердловской области, муниципальных общеобразовательных организациях, расположенных на территории Свердловской области, частных общеобразовательных организациях Свердловской области по имеющим государственную аккредитацию основным общеобразовательным программам”</a:t>
            </a:r>
            <a:endParaRPr sz="1100" dirty="0">
              <a:solidFill>
                <a:schemeClr val="tx1"/>
              </a:solidFill>
              <a:latin typeface="Oswald"/>
              <a:ea typeface="Oswald"/>
              <a:cs typeface="Oswald"/>
              <a:sym typeface="Oswald"/>
            </a:endParaRPr>
          </a:p>
          <a:p>
            <a:pPr marL="0" marR="0" lvl="0" indent="0" algn="ctr" rtl="0">
              <a:spcBef>
                <a:spcPts val="0"/>
              </a:spcBef>
              <a:spcAft>
                <a:spcPts val="0"/>
              </a:spcAft>
              <a:buNone/>
            </a:pPr>
            <a:endParaRPr sz="1100" dirty="0">
              <a:solidFill>
                <a:schemeClr val="tx1"/>
              </a:solidFill>
              <a:latin typeface="Oswald"/>
              <a:ea typeface="Oswald"/>
              <a:cs typeface="Oswald"/>
              <a:sym typeface="Oswald"/>
            </a:endParaRPr>
          </a:p>
          <a:p>
            <a:pPr marL="0" lvl="0" indent="0" algn="ctr" rtl="0">
              <a:spcBef>
                <a:spcPts val="0"/>
              </a:spcBef>
              <a:spcAft>
                <a:spcPts val="0"/>
              </a:spcAft>
              <a:buNone/>
            </a:pPr>
            <a:r>
              <a:rPr lang="ru" sz="1100" b="1" dirty="0">
                <a:solidFill>
                  <a:schemeClr val="tx1"/>
                </a:solidFill>
                <a:latin typeface="Oswald"/>
                <a:ea typeface="Oswald"/>
                <a:cs typeface="Oswald"/>
                <a:sym typeface="Oswald"/>
              </a:rPr>
              <a:t>Форма предоставления - денежная</a:t>
            </a:r>
            <a:endParaRPr sz="1100" b="1" dirty="0">
              <a:solidFill>
                <a:schemeClr val="tx1"/>
              </a:solidFill>
              <a:latin typeface="Oswald"/>
              <a:ea typeface="Oswald"/>
              <a:cs typeface="Oswald"/>
              <a:sym typeface="Oswald"/>
            </a:endParaRPr>
          </a:p>
          <a:p>
            <a:pPr marL="0" lvl="0" indent="0" algn="ctr" rtl="0">
              <a:spcBef>
                <a:spcPts val="0"/>
              </a:spcBef>
              <a:spcAft>
                <a:spcPts val="0"/>
              </a:spcAft>
              <a:buNone/>
            </a:pPr>
            <a:endParaRPr sz="1100" b="1" dirty="0">
              <a:solidFill>
                <a:schemeClr val="tx1"/>
              </a:solidFill>
              <a:latin typeface="Oswald"/>
              <a:ea typeface="Oswald"/>
              <a:cs typeface="Oswald"/>
              <a:sym typeface="Oswald"/>
            </a:endParaRPr>
          </a:p>
          <a:p>
            <a:pPr marL="457200" marR="0" lvl="0" indent="-292100" algn="just" rtl="0">
              <a:spcBef>
                <a:spcPts val="0"/>
              </a:spcBef>
              <a:spcAft>
                <a:spcPts val="0"/>
              </a:spcAft>
              <a:buClr>
                <a:srgbClr val="434343"/>
              </a:buClr>
              <a:buSzPts val="1000"/>
              <a:buFont typeface="Oswald"/>
              <a:buChar char="●"/>
            </a:pPr>
            <a:r>
              <a:rPr lang="ru" sz="1100" dirty="0" smtClean="0">
                <a:solidFill>
                  <a:schemeClr val="tx1"/>
                </a:solidFill>
                <a:latin typeface="Oswald"/>
                <a:ea typeface="Oswald"/>
                <a:cs typeface="Oswald"/>
                <a:sym typeface="Oswald"/>
              </a:rPr>
              <a:t>Размер компенсации: для </a:t>
            </a:r>
            <a:r>
              <a:rPr lang="ru" sz="1100" dirty="0">
                <a:solidFill>
                  <a:schemeClr val="tx1"/>
                </a:solidFill>
                <a:latin typeface="Oswald"/>
                <a:ea typeface="Oswald"/>
                <a:cs typeface="Oswald"/>
                <a:sym typeface="Oswald"/>
              </a:rPr>
              <a:t>обучающихся, обеспечивающихся 2-х разовым бесплатным питанием,  - 127,6 руб.</a:t>
            </a:r>
            <a:endParaRPr sz="1100" dirty="0">
              <a:solidFill>
                <a:schemeClr val="tx1"/>
              </a:solidFill>
              <a:latin typeface="Oswald"/>
              <a:ea typeface="Oswald"/>
              <a:cs typeface="Oswald"/>
              <a:sym typeface="Oswald"/>
            </a:endParaRPr>
          </a:p>
          <a:p>
            <a:pPr marL="457200" lvl="0" indent="-292100" algn="just" rtl="0">
              <a:spcBef>
                <a:spcPts val="0"/>
              </a:spcBef>
              <a:spcAft>
                <a:spcPts val="0"/>
              </a:spcAft>
              <a:buClr>
                <a:srgbClr val="434343"/>
              </a:buClr>
              <a:buSzPts val="1000"/>
              <a:buFont typeface="Oswald"/>
              <a:buChar char="●"/>
            </a:pPr>
            <a:r>
              <a:rPr lang="ru" sz="1100" dirty="0" smtClean="0">
                <a:solidFill>
                  <a:schemeClr val="tx1"/>
                </a:solidFill>
                <a:latin typeface="Oswald"/>
                <a:ea typeface="Oswald"/>
                <a:cs typeface="Oswald"/>
                <a:sym typeface="Oswald"/>
              </a:rPr>
              <a:t>Размер компенсации: для </a:t>
            </a:r>
            <a:r>
              <a:rPr lang="ru" sz="1100" dirty="0">
                <a:solidFill>
                  <a:schemeClr val="tx1"/>
                </a:solidFill>
                <a:latin typeface="Oswald"/>
                <a:ea typeface="Oswald"/>
                <a:cs typeface="Oswald"/>
                <a:sym typeface="Oswald"/>
              </a:rPr>
              <a:t>обучающихся, обеспечивающихся одноразовым бесплатным питанием,  - 63,8 руб.</a:t>
            </a:r>
            <a:endParaRPr sz="1100" dirty="0">
              <a:solidFill>
                <a:schemeClr val="tx1"/>
              </a:solidFill>
              <a:latin typeface="Oswald"/>
              <a:ea typeface="Oswald"/>
              <a:cs typeface="Oswald"/>
              <a:sym typeface="Oswald"/>
            </a:endParaRPr>
          </a:p>
          <a:p>
            <a:pPr marL="0" marR="0" lvl="0" indent="0" algn="ctr" rtl="0">
              <a:spcBef>
                <a:spcPts val="0"/>
              </a:spcBef>
              <a:spcAft>
                <a:spcPts val="0"/>
              </a:spcAft>
              <a:buNone/>
            </a:pPr>
            <a:endParaRPr sz="1100" dirty="0">
              <a:solidFill>
                <a:schemeClr val="tx1"/>
              </a:solidFill>
              <a:latin typeface="Oswald"/>
              <a:ea typeface="Oswald"/>
              <a:cs typeface="Oswald"/>
              <a:sym typeface="Oswald"/>
            </a:endParaRPr>
          </a:p>
          <a:p>
            <a:pPr marL="0" lvl="0" indent="0" algn="ctr" rtl="0">
              <a:spcBef>
                <a:spcPts val="0"/>
              </a:spcBef>
              <a:spcAft>
                <a:spcPts val="0"/>
              </a:spcAft>
              <a:buNone/>
            </a:pPr>
            <a:r>
              <a:rPr lang="ru" sz="1100" b="1" dirty="0">
                <a:solidFill>
                  <a:schemeClr val="tx1"/>
                </a:solidFill>
                <a:latin typeface="Oswald"/>
                <a:ea typeface="Oswald"/>
                <a:cs typeface="Oswald"/>
                <a:sym typeface="Oswald"/>
              </a:rPr>
              <a:t>Периодичность выплаты</a:t>
            </a:r>
            <a:endParaRPr sz="1100" b="1" dirty="0">
              <a:solidFill>
                <a:schemeClr val="tx1"/>
              </a:solidFill>
              <a:latin typeface="Oswald"/>
              <a:ea typeface="Oswald"/>
              <a:cs typeface="Oswald"/>
              <a:sym typeface="Oswald"/>
            </a:endParaRPr>
          </a:p>
          <a:p>
            <a:pPr marL="0" lvl="0" indent="0" algn="ctr" rtl="0">
              <a:spcBef>
                <a:spcPts val="0"/>
              </a:spcBef>
              <a:spcAft>
                <a:spcPts val="0"/>
              </a:spcAft>
              <a:buNone/>
            </a:pPr>
            <a:endParaRPr sz="1100" b="1" dirty="0">
              <a:solidFill>
                <a:schemeClr val="tx1"/>
              </a:solidFill>
              <a:latin typeface="Oswald"/>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sz="1100" dirty="0">
                <a:solidFill>
                  <a:schemeClr val="tx1"/>
                </a:solidFill>
                <a:latin typeface="Oswald"/>
                <a:ea typeface="Oswald"/>
                <a:cs typeface="Oswald"/>
                <a:sym typeface="Oswald"/>
              </a:rPr>
              <a:t>Ежемесячно, в период освоения программ с применением электронного обучения и дистанционных образовательных технологий</a:t>
            </a:r>
            <a:endParaRPr sz="1100" dirty="0">
              <a:solidFill>
                <a:schemeClr val="tx1"/>
              </a:solidFill>
              <a:latin typeface="Oswald"/>
              <a:ea typeface="Oswald"/>
              <a:cs typeface="Oswald"/>
              <a:sym typeface="Oswald"/>
            </a:endParaRPr>
          </a:p>
        </p:txBody>
      </p:sp>
      <p:sp>
        <p:nvSpPr>
          <p:cNvPr id="241" name="Google Shape;241;p3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45"/>
        <p:cNvGrpSpPr/>
        <p:nvPr/>
      </p:nvGrpSpPr>
      <p:grpSpPr>
        <a:xfrm>
          <a:off x="0" y="0"/>
          <a:ext cx="0" cy="0"/>
          <a:chOff x="0" y="0"/>
          <a:chExt cx="0" cy="0"/>
        </a:xfrm>
      </p:grpSpPr>
      <p:sp>
        <p:nvSpPr>
          <p:cNvPr id="246" name="Google Shape;246;p3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graphicFrame>
        <p:nvGraphicFramePr>
          <p:cNvPr id="247" name="Google Shape;247;p36"/>
          <p:cNvGraphicFramePr/>
          <p:nvPr/>
        </p:nvGraphicFramePr>
        <p:xfrm>
          <a:off x="324888" y="1271770"/>
          <a:ext cx="8494225" cy="3657540"/>
        </p:xfrm>
        <a:graphic>
          <a:graphicData uri="http://schemas.openxmlformats.org/drawingml/2006/table">
            <a:tbl>
              <a:tblPr>
                <a:noFill/>
                <a:tableStyleId>{BF4A3D39-4975-46BA-BE83-8B02B6239DEE}</a:tableStyleId>
              </a:tblPr>
              <a:tblGrid>
                <a:gridCol w="4805625">
                  <a:extLst>
                    <a:ext uri="{9D8B030D-6E8A-4147-A177-3AD203B41FA5}">
                      <a16:colId xmlns:a16="http://schemas.microsoft.com/office/drawing/2014/main" val="20000"/>
                    </a:ext>
                  </a:extLst>
                </a:gridCol>
                <a:gridCol w="3688600">
                  <a:extLst>
                    <a:ext uri="{9D8B030D-6E8A-4147-A177-3AD203B41FA5}">
                      <a16:colId xmlns:a16="http://schemas.microsoft.com/office/drawing/2014/main" val="20001"/>
                    </a:ext>
                  </a:extLst>
                </a:gridCol>
              </a:tblGrid>
              <a:tr h="40390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p>
                      <a:pPr marL="0" lvl="0" indent="0" algn="l" rtl="0">
                        <a:spcBef>
                          <a:spcPts val="0"/>
                        </a:spcBef>
                        <a:spcAft>
                          <a:spcPts val="0"/>
                        </a:spcAft>
                        <a:buNone/>
                      </a:pP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highlight>
                          <a:srgbClr val="FF0000"/>
                        </a:highlight>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89475">
                <a:tc rowSpan="12">
                  <a:txBody>
                    <a:bodyPr/>
                    <a:lstStyle/>
                    <a:p>
                      <a:pPr marL="457200" lvl="0" indent="0" algn="l" rtl="0">
                        <a:spcBef>
                          <a:spcPts val="0"/>
                        </a:spcBef>
                        <a:spcAft>
                          <a:spcPts val="0"/>
                        </a:spcAft>
                        <a:buNone/>
                      </a:pPr>
                      <a:r>
                        <a:rPr lang="ru" sz="1100" b="1">
                          <a:latin typeface="Oswald"/>
                          <a:ea typeface="Oswald"/>
                          <a:cs typeface="Oswald"/>
                          <a:sym typeface="Oswald"/>
                        </a:rPr>
                        <a:t>Обучающиеся, обеспечиваемые  2-х разовым бесплатным питанием:</a:t>
                      </a:r>
                      <a:endParaRPr sz="1100" b="1">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Ребенок-инвалид, лица в возрасте до 18 лет, которым установлена категория «ребенок-инвалид»</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Семья, имеющая ребенка-инвалида</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Обучающиеся с ограниченными возможностями здоровья</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Родитель (законный представитель) ребенка с ограниченными возможностями здоровья</a:t>
                      </a:r>
                      <a:endParaRPr sz="1000">
                        <a:latin typeface="Oswald"/>
                        <a:ea typeface="Oswald"/>
                        <a:cs typeface="Oswald"/>
                        <a:sym typeface="Oswald"/>
                      </a:endParaRPr>
                    </a:p>
                    <a:p>
                      <a:pPr marL="457200" lvl="0" indent="0" algn="l" rtl="0">
                        <a:spcBef>
                          <a:spcPts val="0"/>
                        </a:spcBef>
                        <a:spcAft>
                          <a:spcPts val="0"/>
                        </a:spcAft>
                        <a:buNone/>
                      </a:pPr>
                      <a:r>
                        <a:rPr lang="ru" sz="1100" b="1">
                          <a:latin typeface="Oswald"/>
                          <a:ea typeface="Oswald"/>
                          <a:cs typeface="Oswald"/>
                          <a:sym typeface="Oswald"/>
                        </a:rPr>
                        <a:t>Обучающиеся, </a:t>
                      </a:r>
                      <a:r>
                        <a:rPr lang="ru" sz="1000" b="1">
                          <a:latin typeface="Oswald"/>
                          <a:ea typeface="Oswald"/>
                          <a:cs typeface="Oswald"/>
                          <a:sym typeface="Oswald"/>
                        </a:rPr>
                        <a:t>обеспечиваемые одноразовым бесплатным питанием:</a:t>
                      </a:r>
                      <a:endParaRPr sz="1100" b="1">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Семьи, имеющие и воспитывающие троих и более детей в возрасте до 18 лет, в том числе детей, принятых под опеку (попечительство) (детей до 23 лет, обучающихся в общеобразовательных организациях, профессиональных образовательных организациях по очной форме обучения)</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Дети-сироты</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Дети, оставшиеся без попечения родителей</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Лица из числа детей-сирот и детей, оставшихся без попечения родителей</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Дети из числа многодетных семей</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Законные представители детей-сирот, детей, оставшихся без попечения родителей</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Малоимущие семьи (семьи со среднедушевым доходом ниже величины прожиточного минимума, установленного в Свердловской области)</a:t>
                      </a:r>
                      <a:endParaRPr sz="1000">
                        <a:latin typeface="Oswald"/>
                        <a:ea typeface="Oswald"/>
                        <a:cs typeface="Oswald"/>
                        <a:sym typeface="Oswald"/>
                      </a:endParaRPr>
                    </a:p>
                    <a:p>
                      <a:pPr marL="179999" lvl="0" indent="-149899" algn="l" rtl="0">
                        <a:spcBef>
                          <a:spcPts val="0"/>
                        </a:spcBef>
                        <a:spcAft>
                          <a:spcPts val="0"/>
                        </a:spcAft>
                        <a:buSzPts val="1000"/>
                        <a:buFont typeface="Oswald"/>
                        <a:buChar char="●"/>
                      </a:pPr>
                      <a:r>
                        <a:rPr lang="ru" sz="1000">
                          <a:latin typeface="Oswald"/>
                          <a:ea typeface="Oswald"/>
                          <a:cs typeface="Oswald"/>
                          <a:sym typeface="Oswald"/>
                        </a:rPr>
                        <a:t>Отдельные категории граждан, проживающих в малоимущих семьях</a:t>
                      </a:r>
                      <a:endParaRPr sz="1000">
                        <a:latin typeface="Oswald"/>
                        <a:ea typeface="Oswald"/>
                        <a:cs typeface="Oswald"/>
                        <a:sym typeface="Oswald"/>
                      </a:endParaRPr>
                    </a:p>
                  </a:txBody>
                  <a:tcPr marL="91425" marR="91425" marT="91425" marB="91425"/>
                </a:tc>
                <a:tc rowSpan="12">
                  <a:txBody>
                    <a:bodyPr/>
                    <a:lstStyle/>
                    <a:p>
                      <a:pPr marL="179999" lvl="0" indent="-155575" algn="l" rtl="0">
                        <a:lnSpc>
                          <a:spcPct val="100000"/>
                        </a:lnSpc>
                        <a:spcBef>
                          <a:spcPts val="0"/>
                        </a:spcBef>
                        <a:spcAft>
                          <a:spcPts val="0"/>
                        </a:spcAft>
                        <a:buSzPts val="1100"/>
                        <a:buFont typeface="Oswald"/>
                        <a:buChar char="●"/>
                      </a:pPr>
                      <a:r>
                        <a:rPr lang="ru" sz="1100">
                          <a:latin typeface="Oswald"/>
                          <a:ea typeface="Oswald"/>
                          <a:cs typeface="Oswald"/>
                          <a:sym typeface="Oswald"/>
                        </a:rPr>
                        <a:t>Подача заявления руководителю образовательной организации</a:t>
                      </a:r>
                      <a:endParaRPr sz="110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a:latin typeface="Oswald"/>
                          <a:ea typeface="Oswald"/>
                          <a:cs typeface="Oswald"/>
                          <a:sym typeface="Oswald"/>
                        </a:rPr>
                        <a:t>Копия паспорта или иной документ, удостоверяющего личность заявителя</a:t>
                      </a:r>
                      <a:endParaRPr sz="110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a:latin typeface="Oswald"/>
                          <a:ea typeface="Oswald"/>
                          <a:cs typeface="Oswald"/>
                          <a:sym typeface="Oswald"/>
                        </a:rPr>
                        <a:t>Копия документа, подтверждающего место пребывания (жительства) заявителя на территории Свердловской области)</a:t>
                      </a:r>
                      <a:endParaRPr sz="110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a:latin typeface="Oswald"/>
                          <a:ea typeface="Oswald"/>
                          <a:cs typeface="Oswald"/>
                          <a:sym typeface="Oswald"/>
                        </a:rPr>
                        <a:t>Копия свидетельства о рождении или паспорт ребенка заявителя (при отсутствии в образовательной организации), в отношении которого назначается денежная компенсация</a:t>
                      </a:r>
                      <a:endParaRPr sz="110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a:latin typeface="Oswald"/>
                          <a:ea typeface="Oswald"/>
                          <a:cs typeface="Oswald"/>
                          <a:sym typeface="Oswald"/>
                        </a:rPr>
                        <a:t>Сведения о банковских реквизитах и номере лицевого счета заявителя, открытого в кредитной организации Российской Федерации на имя заявителя</a:t>
                      </a:r>
                      <a:endParaRPr sz="1100">
                        <a:latin typeface="Oswald"/>
                        <a:ea typeface="Oswald"/>
                        <a:cs typeface="Oswald"/>
                        <a:sym typeface="Oswald"/>
                      </a:endParaRPr>
                    </a:p>
                    <a:p>
                      <a:pPr marL="179999" lvl="0" indent="-155575" algn="l" rtl="0">
                        <a:lnSpc>
                          <a:spcPct val="100000"/>
                        </a:lnSpc>
                        <a:spcBef>
                          <a:spcPts val="0"/>
                        </a:spcBef>
                        <a:spcAft>
                          <a:spcPts val="0"/>
                        </a:spcAft>
                        <a:buSzPts val="1100"/>
                        <a:buFont typeface="Oswald"/>
                        <a:buChar char="●"/>
                      </a:pPr>
                      <a:r>
                        <a:rPr lang="ru" sz="1100">
                          <a:latin typeface="Oswald"/>
                          <a:ea typeface="Oswald"/>
                          <a:cs typeface="Oswald"/>
                          <a:sym typeface="Oswald"/>
                        </a:rPr>
                        <a:t>Заявление о согласии на обработку персональных данных заявителя, обучающегося из числа отдельных категорий и (или) обучающегося с ОВЗ в соответствии с законодательством Российской Федерации</a:t>
                      </a:r>
                      <a:endParaRPr sz="1100">
                        <a:latin typeface="Oswald"/>
                        <a:ea typeface="Oswald"/>
                        <a:cs typeface="Oswald"/>
                        <a:sym typeface="Oswald"/>
                      </a:endParaRPr>
                    </a:p>
                    <a:p>
                      <a:pPr marL="0" lvl="0" indent="0" algn="l" rtl="0">
                        <a:spcBef>
                          <a:spcPts val="0"/>
                        </a:spcBef>
                        <a:spcAft>
                          <a:spcPts val="0"/>
                        </a:spcAft>
                        <a:buNone/>
                      </a:pPr>
                      <a:endParaRPr sz="110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14260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2"/>
                  </a:ext>
                </a:extLst>
              </a:tr>
              <a:tr h="163175">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3"/>
                  </a:ext>
                </a:extLst>
              </a:tr>
              <a:tr h="27005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4"/>
                  </a:ext>
                </a:extLst>
              </a:tr>
              <a:tr h="489125">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5"/>
                  </a:ext>
                </a:extLst>
              </a:tr>
              <a:tr h="208025">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6"/>
                  </a:ext>
                </a:extLst>
              </a:tr>
              <a:tr h="19150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7"/>
                  </a:ext>
                </a:extLst>
              </a:tr>
              <a:tr h="22870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8"/>
                  </a:ext>
                </a:extLst>
              </a:tr>
              <a:tr h="17495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9"/>
                  </a:ext>
                </a:extLst>
              </a:tr>
              <a:tr h="26590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10"/>
                  </a:ext>
                </a:extLst>
              </a:tr>
              <a:tr h="29140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11"/>
                  </a:ext>
                </a:extLst>
              </a:tr>
              <a:tr h="489125">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12"/>
                  </a:ext>
                </a:extLst>
              </a:tr>
            </a:tbl>
          </a:graphicData>
        </a:graphic>
      </p:graphicFrame>
      <p:sp>
        <p:nvSpPr>
          <p:cNvPr id="248" name="Google Shape;248;p3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
        <p:nvSpPr>
          <p:cNvPr id="249" name="Google Shape;249;p36"/>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100" dirty="0">
                <a:solidFill>
                  <a:srgbClr val="000000"/>
                </a:solidFill>
                <a:latin typeface="Oswald"/>
                <a:ea typeface="Oswald"/>
                <a:cs typeface="Oswald"/>
                <a:sym typeface="Oswald"/>
              </a:rPr>
              <a:t>ДЕНЕЖНАЯ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 </a:t>
            </a:r>
            <a:endParaRPr sz="1100" dirty="0">
              <a:solidFill>
                <a:srgbClr val="000000"/>
              </a:solidFill>
              <a:latin typeface="Oswald"/>
              <a:ea typeface="Oswald"/>
              <a:cs typeface="Oswald"/>
              <a:sym typeface="Oswald"/>
            </a:endParaRPr>
          </a:p>
          <a:p>
            <a:pPr marL="0" lvl="0" indent="0" algn="l" rtl="0">
              <a:lnSpc>
                <a:spcPct val="90000"/>
              </a:lnSpc>
              <a:spcBef>
                <a:spcPts val="0"/>
              </a:spcBef>
              <a:spcAft>
                <a:spcPts val="0"/>
              </a:spcAft>
              <a:buNone/>
            </a:pPr>
            <a:r>
              <a:rPr lang="ru" sz="1100" dirty="0">
                <a:solidFill>
                  <a:srgbClr val="000000"/>
                </a:solidFill>
                <a:latin typeface="Oswald"/>
                <a:ea typeface="Oswald"/>
                <a:cs typeface="Oswald"/>
                <a:sym typeface="Oswald"/>
              </a:rPr>
              <a:t>(за исключением обучающихся, находящихся на полном государственном обеспечении)</a:t>
            </a:r>
            <a:endParaRPr sz="1000" dirty="0">
              <a:solidFill>
                <a:srgbClr val="000000"/>
              </a:solidFill>
              <a:latin typeface="Montserrat"/>
              <a:ea typeface="Montserrat"/>
              <a:cs typeface="Montserrat"/>
              <a:sym typeface="Montserra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24"/>
        <p:cNvGrpSpPr/>
        <p:nvPr/>
      </p:nvGrpSpPr>
      <p:grpSpPr>
        <a:xfrm>
          <a:off x="0" y="0"/>
          <a:ext cx="0" cy="0"/>
          <a:chOff x="0" y="0"/>
          <a:chExt cx="0" cy="0"/>
        </a:xfrm>
      </p:grpSpPr>
      <p:sp>
        <p:nvSpPr>
          <p:cNvPr id="225" name="Google Shape;225;p33"/>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pPr>
            <a:r>
              <a:rPr lang="ru-RU" sz="1200" dirty="0">
                <a:solidFill>
                  <a:schemeClr val="tx1"/>
                </a:solidFill>
                <a:latin typeface="Oswald"/>
                <a:ea typeface="Oswald"/>
                <a:cs typeface="Oswald"/>
                <a:sym typeface="Oswald"/>
              </a:rPr>
              <a:t>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a:t>
            </a:r>
            <a:r>
              <a:rPr lang="ru-RU" sz="1200" dirty="0">
                <a:solidFill>
                  <a:srgbClr val="000000"/>
                </a:solidFill>
                <a:latin typeface="Oswald"/>
                <a:ea typeface="Oswald"/>
                <a:cs typeface="Oswald"/>
                <a:sym typeface="Oswald"/>
              </a:rPr>
              <a:t/>
            </a:r>
            <a:br>
              <a:rPr lang="ru-RU" sz="1200" dirty="0">
                <a:solidFill>
                  <a:srgbClr val="000000"/>
                </a:solidFill>
                <a:latin typeface="Oswald"/>
                <a:ea typeface="Oswald"/>
                <a:cs typeface="Oswald"/>
                <a:sym typeface="Oswald"/>
              </a:rPr>
            </a:br>
            <a:endParaRPr sz="1200" dirty="0">
              <a:solidFill>
                <a:srgbClr val="000000"/>
              </a:solidFill>
              <a:latin typeface="Oswald"/>
              <a:ea typeface="Oswald"/>
              <a:cs typeface="Oswald"/>
              <a:sym typeface="Oswald"/>
            </a:endParaRPr>
          </a:p>
        </p:txBody>
      </p:sp>
      <p:sp>
        <p:nvSpPr>
          <p:cNvPr id="226" name="Google Shape;226;p33"/>
          <p:cNvSpPr/>
          <p:nvPr/>
        </p:nvSpPr>
        <p:spPr>
          <a:xfrm>
            <a:off x="464050" y="1195575"/>
            <a:ext cx="8053500" cy="37959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b="1" dirty="0">
              <a:solidFill>
                <a:srgbClr val="434343"/>
              </a:solidFill>
              <a:latin typeface="Oswald"/>
              <a:ea typeface="Oswald"/>
              <a:cs typeface="Oswald"/>
              <a:sym typeface="Oswald"/>
            </a:endParaRPr>
          </a:p>
          <a:p>
            <a:pPr marL="0" marR="0" lvl="0" indent="0" algn="ctr" rtl="0">
              <a:spcBef>
                <a:spcPts val="0"/>
              </a:spcBef>
              <a:spcAft>
                <a:spcPts val="0"/>
              </a:spcAft>
              <a:buNone/>
            </a:pPr>
            <a:r>
              <a:rPr lang="ru" sz="1300" b="1" dirty="0">
                <a:solidFill>
                  <a:schemeClr val="tx1"/>
                </a:solidFill>
                <a:latin typeface="Oswald"/>
                <a:ea typeface="Oswald"/>
                <a:cs typeface="Oswald"/>
                <a:sym typeface="Oswald"/>
              </a:rPr>
              <a:t>Нормативные основания</a:t>
            </a:r>
            <a:endParaRPr sz="1300" b="1" dirty="0">
              <a:solidFill>
                <a:schemeClr val="tx1"/>
              </a:solidFill>
              <a:latin typeface="Oswald"/>
              <a:ea typeface="Oswald"/>
              <a:cs typeface="Oswald"/>
              <a:sym typeface="Oswald"/>
            </a:endParaRPr>
          </a:p>
          <a:p>
            <a:pPr marL="0" marR="0" lvl="0" indent="0" algn="ctr" rtl="0">
              <a:spcBef>
                <a:spcPts val="0"/>
              </a:spcBef>
              <a:spcAft>
                <a:spcPts val="0"/>
              </a:spcAft>
              <a:buNone/>
            </a:pPr>
            <a:endParaRPr sz="1300" b="1" dirty="0">
              <a:solidFill>
                <a:schemeClr val="tx1"/>
              </a:solidFill>
              <a:latin typeface="Oswald"/>
              <a:ea typeface="Oswald"/>
              <a:cs typeface="Oswald"/>
              <a:sym typeface="Oswald"/>
            </a:endParaRPr>
          </a:p>
          <a:p>
            <a:pPr marL="460800" lvl="0" indent="-293900" algn="just">
              <a:buClr>
                <a:schemeClr val="dk2"/>
              </a:buClr>
              <a:buSzPts val="1000"/>
              <a:buFont typeface="Oswald"/>
              <a:buChar char="●"/>
            </a:pPr>
            <a:r>
              <a:rPr lang="ru-RU" sz="1300" dirty="0" smtClean="0">
                <a:solidFill>
                  <a:schemeClr val="tx1"/>
                </a:solidFill>
                <a:latin typeface="Oswald"/>
                <a:ea typeface="Oswald"/>
                <a:cs typeface="Oswald"/>
                <a:sym typeface="Oswald"/>
              </a:rPr>
              <a:t>Закон </a:t>
            </a:r>
            <a:r>
              <a:rPr lang="ru-RU" sz="1300" dirty="0">
                <a:solidFill>
                  <a:schemeClr val="tx1"/>
                </a:solidFill>
                <a:latin typeface="Oswald"/>
                <a:ea typeface="Oswald"/>
                <a:cs typeface="Oswald"/>
                <a:sym typeface="Oswald"/>
              </a:rPr>
              <a:t>Свердловской области от </a:t>
            </a:r>
            <a:r>
              <a:rPr lang="ru-RU" sz="1300" dirty="0" smtClean="0">
                <a:solidFill>
                  <a:schemeClr val="tx1"/>
                </a:solidFill>
                <a:latin typeface="Oswald"/>
                <a:ea typeface="Oswald"/>
                <a:cs typeface="Oswald"/>
                <a:sym typeface="Oswald"/>
              </a:rPr>
              <a:t>26.07.2022 № </a:t>
            </a:r>
            <a:r>
              <a:rPr lang="ru-RU" sz="1300" dirty="0">
                <a:solidFill>
                  <a:schemeClr val="tx1"/>
                </a:solidFill>
                <a:latin typeface="Oswald"/>
                <a:ea typeface="Oswald"/>
                <a:cs typeface="Oswald"/>
                <a:sym typeface="Oswald"/>
              </a:rPr>
              <a:t>96-ОЗ «О внесении изменения в отдельные законы Свердловской </a:t>
            </a:r>
            <a:r>
              <a:rPr lang="ru-RU" sz="1300" dirty="0" smtClean="0">
                <a:solidFill>
                  <a:schemeClr val="tx1"/>
                </a:solidFill>
                <a:latin typeface="Oswald"/>
                <a:ea typeface="Oswald"/>
                <a:cs typeface="Oswald"/>
                <a:sym typeface="Oswald"/>
              </a:rPr>
              <a:t>области</a:t>
            </a:r>
            <a:r>
              <a:rPr lang="en-US" sz="1300" dirty="0" smtClean="0">
                <a:solidFill>
                  <a:schemeClr val="tx1"/>
                </a:solidFill>
                <a:latin typeface="Oswald"/>
                <a:ea typeface="Oswald"/>
                <a:cs typeface="Oswald"/>
                <a:sym typeface="Oswald"/>
              </a:rPr>
              <a:t>…</a:t>
            </a:r>
            <a:r>
              <a:rPr lang="ru-RU" sz="1300" dirty="0" smtClean="0">
                <a:solidFill>
                  <a:schemeClr val="tx1"/>
                </a:solidFill>
                <a:latin typeface="Oswald"/>
                <a:ea typeface="Oswald"/>
                <a:cs typeface="Oswald"/>
                <a:sym typeface="Oswald"/>
              </a:rPr>
              <a:t>»</a:t>
            </a:r>
            <a:endParaRPr sz="1300" dirty="0">
              <a:solidFill>
                <a:schemeClr val="tx1"/>
              </a:solidFill>
              <a:latin typeface="Oswald"/>
              <a:ea typeface="Oswald"/>
              <a:cs typeface="Oswald"/>
              <a:sym typeface="Oswald"/>
            </a:endParaRPr>
          </a:p>
          <a:p>
            <a:pPr marL="460800" marR="0" lvl="0" indent="-293900" algn="just" rtl="0">
              <a:spcBef>
                <a:spcPts val="0"/>
              </a:spcBef>
              <a:spcAft>
                <a:spcPts val="0"/>
              </a:spcAft>
              <a:buClr>
                <a:schemeClr val="dk2"/>
              </a:buClr>
              <a:buSzPts val="10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r>
              <a:rPr lang="ru" sz="1300" dirty="0" smtClean="0">
                <a:solidFill>
                  <a:schemeClr val="tx1"/>
                </a:solidFill>
                <a:latin typeface="Oswald"/>
                <a:ea typeface="Oswald"/>
                <a:cs typeface="Oswald"/>
                <a:sym typeface="Oswald"/>
              </a:rPr>
              <a:t>»</a:t>
            </a: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smtClean="0">
                <a:solidFill>
                  <a:schemeClr val="tx1"/>
                </a:solidFill>
                <a:latin typeface="Oswald"/>
                <a:ea typeface="Oswald"/>
                <a:cs typeface="Oswald"/>
                <a:sym typeface="Oswald"/>
              </a:rPr>
              <a:t>Форма </a:t>
            </a:r>
            <a:r>
              <a:rPr lang="ru" sz="1300" b="1" dirty="0">
                <a:solidFill>
                  <a:schemeClr val="tx1"/>
                </a:solidFill>
                <a:latin typeface="Oswald"/>
                <a:ea typeface="Oswald"/>
                <a:cs typeface="Oswald"/>
                <a:sym typeface="Oswald"/>
              </a:rPr>
              <a:t>предоставления - денежная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Обучающиеся, находящиеся на полном государственном обеспечении:</a:t>
            </a:r>
            <a:endParaRPr sz="1300" b="1"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smtClean="0">
                <a:solidFill>
                  <a:schemeClr val="tx1"/>
                </a:solidFill>
                <a:latin typeface="Oswald"/>
                <a:ea typeface="Oswald"/>
                <a:cs typeface="Oswald"/>
                <a:sym typeface="Oswald"/>
              </a:rPr>
              <a:t>Размер компенсации: 237,3 </a:t>
            </a:r>
            <a:r>
              <a:rPr lang="ru" sz="1300" dirty="0">
                <a:solidFill>
                  <a:schemeClr val="tx1"/>
                </a:solidFill>
                <a:latin typeface="Oswald"/>
                <a:ea typeface="Oswald"/>
                <a:cs typeface="Oswald"/>
                <a:sym typeface="Oswald"/>
              </a:rPr>
              <a:t>руб. (в учебные дни, по состоянию на 01.01.2022)</a:t>
            </a:r>
            <a:endParaRPr sz="1300" dirty="0">
              <a:solidFill>
                <a:schemeClr val="tx1"/>
              </a:solidFill>
              <a:latin typeface="Oswald"/>
              <a:ea typeface="Oswald"/>
              <a:cs typeface="Oswald"/>
              <a:sym typeface="Oswald"/>
            </a:endParaRPr>
          </a:p>
          <a:p>
            <a:pPr marL="457200" marR="0" lvl="0" indent="-292100" algn="just" rtl="0">
              <a:spcBef>
                <a:spcPts val="0"/>
              </a:spcBef>
              <a:spcAft>
                <a:spcPts val="0"/>
              </a:spcAft>
              <a:buClr>
                <a:schemeClr val="dk2"/>
              </a:buClr>
              <a:buSzPts val="1000"/>
              <a:buFont typeface="Oswald"/>
              <a:buChar char="●"/>
            </a:pPr>
            <a:r>
              <a:rPr lang="ru" sz="1300" dirty="0" smtClean="0">
                <a:solidFill>
                  <a:schemeClr val="tx1"/>
                </a:solidFill>
                <a:latin typeface="Oswald"/>
                <a:ea typeface="Oswald"/>
                <a:cs typeface="Oswald"/>
                <a:sym typeface="Oswald"/>
              </a:rPr>
              <a:t>Размер компенсации: 261,1 </a:t>
            </a:r>
            <a:r>
              <a:rPr lang="ru" sz="1300" dirty="0">
                <a:solidFill>
                  <a:schemeClr val="tx1"/>
                </a:solidFill>
                <a:latin typeface="Oswald"/>
                <a:ea typeface="Oswald"/>
                <a:cs typeface="Oswald"/>
                <a:sym typeface="Oswald"/>
              </a:rPr>
              <a:t>руб. </a:t>
            </a:r>
            <a:r>
              <a:rPr lang="ru" sz="1300" dirty="0" smtClean="0">
                <a:solidFill>
                  <a:schemeClr val="tx1"/>
                </a:solidFill>
                <a:latin typeface="Oswald"/>
                <a:ea typeface="Oswald"/>
                <a:cs typeface="Oswald"/>
                <a:sym typeface="Oswald"/>
              </a:rPr>
              <a:t>(в </a:t>
            </a:r>
            <a:r>
              <a:rPr lang="ru" sz="1300" dirty="0">
                <a:solidFill>
                  <a:schemeClr val="tx1"/>
                </a:solidFill>
                <a:latin typeface="Oswald"/>
                <a:ea typeface="Oswald"/>
                <a:cs typeface="Oswald"/>
                <a:sym typeface="Oswald"/>
              </a:rPr>
              <a:t>выходные, праздничные, каникулярные дни, по состоянию на 01.01.2022)</a:t>
            </a:r>
            <a:endParaRPr sz="1300" dirty="0">
              <a:solidFill>
                <a:schemeClr val="tx1"/>
              </a:solidFill>
              <a:latin typeface="Oswald"/>
              <a:ea typeface="Oswald"/>
              <a:cs typeface="Oswald"/>
              <a:sym typeface="Oswald"/>
            </a:endParaRPr>
          </a:p>
          <a:p>
            <a:pPr marL="457200" marR="0" lvl="0" indent="0" algn="ctr"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smtClean="0">
                <a:solidFill>
                  <a:schemeClr val="tx1"/>
                </a:solidFill>
                <a:highlight>
                  <a:schemeClr val="lt2"/>
                </a:highlight>
                <a:latin typeface="Oswald"/>
                <a:ea typeface="Oswald"/>
                <a:cs typeface="Oswald"/>
                <a:sym typeface="Oswald"/>
              </a:rPr>
              <a:t>Периодичность </a:t>
            </a:r>
            <a:r>
              <a:rPr lang="ru" sz="1300" b="1" dirty="0">
                <a:solidFill>
                  <a:schemeClr val="tx1"/>
                </a:solidFill>
                <a:highlight>
                  <a:schemeClr val="lt2"/>
                </a:highlight>
                <a:latin typeface="Oswald"/>
                <a:ea typeface="Oswald"/>
                <a:cs typeface="Oswald"/>
                <a:sym typeface="Oswald"/>
              </a:rPr>
              <a:t>выплаты</a:t>
            </a:r>
            <a:endParaRPr sz="1300" b="1" dirty="0">
              <a:solidFill>
                <a:schemeClr val="tx1"/>
              </a:solidFill>
              <a:highlight>
                <a:schemeClr val="lt2"/>
              </a:highlight>
              <a:latin typeface="Oswald"/>
              <a:ea typeface="Oswald"/>
              <a:cs typeface="Oswald"/>
              <a:sym typeface="Oswald"/>
            </a:endParaRPr>
          </a:p>
          <a:p>
            <a:pPr marL="457200" lvl="0" indent="-292100" algn="l" rtl="0">
              <a:spcBef>
                <a:spcPts val="0"/>
              </a:spcBef>
              <a:spcAft>
                <a:spcPts val="0"/>
              </a:spcAft>
              <a:buClr>
                <a:schemeClr val="dk2"/>
              </a:buClr>
              <a:buSzPts val="1000"/>
              <a:buFont typeface="Oswald"/>
              <a:buChar char="●"/>
            </a:pPr>
            <a:r>
              <a:rPr lang="ru" sz="1300" dirty="0">
                <a:solidFill>
                  <a:schemeClr val="tx1"/>
                </a:solidFill>
                <a:latin typeface="Oswald"/>
                <a:ea typeface="Oswald"/>
                <a:cs typeface="Oswald"/>
                <a:sym typeface="Oswald"/>
              </a:rPr>
              <a:t>Ежемесячно</a:t>
            </a:r>
            <a:endParaRPr sz="1300" b="1" dirty="0">
              <a:solidFill>
                <a:schemeClr val="tx1"/>
              </a:solidFill>
              <a:highlight>
                <a:srgbClr val="FF0000"/>
              </a:highlight>
              <a:latin typeface="Oswald"/>
              <a:ea typeface="Oswald"/>
              <a:cs typeface="Oswald"/>
              <a:sym typeface="Oswald"/>
            </a:endParaRPr>
          </a:p>
          <a:p>
            <a:pPr marL="457200" lvl="0" indent="0" algn="l" rtl="0">
              <a:spcBef>
                <a:spcPts val="0"/>
              </a:spcBef>
              <a:spcAft>
                <a:spcPts val="0"/>
              </a:spcAft>
              <a:buNone/>
            </a:pPr>
            <a:endParaRPr sz="500" dirty="0">
              <a:solidFill>
                <a:srgbClr val="434343"/>
              </a:solidFill>
              <a:highlight>
                <a:srgbClr val="FF0000"/>
              </a:highlight>
              <a:latin typeface="Oswald"/>
              <a:ea typeface="Oswald"/>
              <a:cs typeface="Oswald"/>
              <a:sym typeface="Oswald"/>
            </a:endParaRPr>
          </a:p>
        </p:txBody>
      </p:sp>
      <p:sp>
        <p:nvSpPr>
          <p:cNvPr id="227" name="Google Shape;227;p33"/>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extLst>
      <p:ext uri="{BB962C8B-B14F-4D97-AF65-F5344CB8AC3E}">
        <p14:creationId xmlns:p14="http://schemas.microsoft.com/office/powerpoint/2010/main" val="4340583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17"/>
        <p:cNvGrpSpPr/>
        <p:nvPr/>
      </p:nvGrpSpPr>
      <p:grpSpPr>
        <a:xfrm>
          <a:off x="0" y="0"/>
          <a:ext cx="0" cy="0"/>
          <a:chOff x="0" y="0"/>
          <a:chExt cx="0" cy="0"/>
        </a:xfrm>
      </p:grpSpPr>
      <p:graphicFrame>
        <p:nvGraphicFramePr>
          <p:cNvPr id="218" name="Google Shape;218;p32"/>
          <p:cNvGraphicFramePr/>
          <p:nvPr>
            <p:extLst>
              <p:ext uri="{D42A27DB-BD31-4B8C-83A1-F6EECF244321}">
                <p14:modId xmlns:p14="http://schemas.microsoft.com/office/powerpoint/2010/main" val="2077516666"/>
              </p:ext>
            </p:extLst>
          </p:nvPr>
        </p:nvGraphicFramePr>
        <p:xfrm>
          <a:off x="324888" y="1271770"/>
          <a:ext cx="8494225" cy="3246060"/>
        </p:xfrm>
        <a:graphic>
          <a:graphicData uri="http://schemas.openxmlformats.org/drawingml/2006/table">
            <a:tbl>
              <a:tblPr>
                <a:noFill/>
                <a:tableStyleId>{BF4A3D39-4975-46BA-BE83-8B02B6239DEE}</a:tableStyleId>
              </a:tblPr>
              <a:tblGrid>
                <a:gridCol w="2928521">
                  <a:extLst>
                    <a:ext uri="{9D8B030D-6E8A-4147-A177-3AD203B41FA5}">
                      <a16:colId xmlns:a16="http://schemas.microsoft.com/office/drawing/2014/main" val="20000"/>
                    </a:ext>
                  </a:extLst>
                </a:gridCol>
                <a:gridCol w="5565704">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894204">
                <a:tc>
                  <a:txBody>
                    <a:bodyPr/>
                    <a:lstStyle/>
                    <a:p>
                      <a:pPr marL="179999" marR="0" lvl="0" indent="-156249" algn="l" defTabSz="342900" rtl="0" eaLnBrk="1" fontAlgn="auto" latinLnBrk="0" hangingPunct="1">
                        <a:lnSpc>
                          <a:spcPct val="100000"/>
                        </a:lnSpc>
                        <a:spcBef>
                          <a:spcPts val="0"/>
                        </a:spcBef>
                        <a:spcAft>
                          <a:spcPts val="0"/>
                        </a:spcAft>
                        <a:buClrTx/>
                        <a:buSzPts val="1100"/>
                        <a:buFont typeface="Oswald"/>
                        <a:buChar char="●"/>
                        <a:tabLst/>
                        <a:defRPr/>
                      </a:pPr>
                      <a:r>
                        <a:rPr lang="ru-RU" sz="1100" dirty="0" smtClean="0">
                          <a:solidFill>
                            <a:schemeClr val="tx1"/>
                          </a:solidFill>
                          <a:latin typeface="Oswald"/>
                          <a:ea typeface="Oswald"/>
                          <a:cs typeface="Oswald"/>
                          <a:sym typeface="Oswald"/>
                        </a:rPr>
                        <a:t>Лица, потерявшие в период обучения обоих родителей или единственного родителя</a:t>
                      </a:r>
                      <a:endParaRPr sz="1100" dirty="0">
                        <a:solidFill>
                          <a:schemeClr val="tx1"/>
                        </a:solidFill>
                        <a:latin typeface="Oswald"/>
                        <a:ea typeface="Oswald"/>
                        <a:cs typeface="Oswald"/>
                        <a:sym typeface="Oswald"/>
                      </a:endParaRPr>
                    </a:p>
                  </a:txBody>
                  <a:tcPr marL="91425" marR="91425" marT="91425" marB="91425"/>
                </a:tc>
                <a:tc rowSpan="2">
                  <a:txBody>
                    <a:bodyPr/>
                    <a:lstStyle/>
                    <a:p>
                      <a:pPr marL="179999" lvl="0" indent="-155575" algn="l" rtl="0">
                        <a:spcBef>
                          <a:spcPts val="0"/>
                        </a:spcBef>
                        <a:spcAft>
                          <a:spcPts val="0"/>
                        </a:spcAft>
                        <a:buSzPts val="1100"/>
                        <a:buFont typeface="Oswald"/>
                        <a:buChar char="●"/>
                      </a:pPr>
                      <a:r>
                        <a:rPr lang="ru-RU" sz="1100" dirty="0" smtClean="0">
                          <a:latin typeface="Oswald"/>
                          <a:ea typeface="Oswald"/>
                          <a:cs typeface="Oswald"/>
                          <a:sym typeface="Oswald"/>
                        </a:rPr>
                        <a:t>Подача заявления руководителю образовательной организации</a:t>
                      </a:r>
                    </a:p>
                    <a:p>
                      <a:pPr marL="179999" marR="0" lvl="0" indent="-155575" algn="l" defTabSz="342900" rtl="0" eaLnBrk="1" fontAlgn="auto" latinLnBrk="0" hangingPunct="1">
                        <a:lnSpc>
                          <a:spcPct val="100000"/>
                        </a:lnSpc>
                        <a:spcBef>
                          <a:spcPts val="0"/>
                        </a:spcBef>
                        <a:spcAft>
                          <a:spcPts val="0"/>
                        </a:spcAft>
                        <a:buClrTx/>
                        <a:buSzPts val="1100"/>
                        <a:buFont typeface="Oswald"/>
                        <a:buChar char="●"/>
                        <a:tabLst/>
                        <a:defRPr/>
                      </a:pPr>
                      <a:r>
                        <a:rPr lang="ru-RU" sz="1100" dirty="0" smtClean="0">
                          <a:solidFill>
                            <a:schemeClr val="tx1"/>
                          </a:solidFill>
                          <a:latin typeface="Oswald"/>
                          <a:ea typeface="Oswald"/>
                          <a:cs typeface="Oswald"/>
                          <a:sym typeface="Oswald"/>
                        </a:rPr>
                        <a:t>Свидетельство о смерти обоих родителей или единственного родителя</a:t>
                      </a: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24424" lvl="0" indent="0" algn="l" rtl="0">
                        <a:spcBef>
                          <a:spcPts val="0"/>
                        </a:spcBef>
                        <a:spcAft>
                          <a:spcPts val="0"/>
                        </a:spcAft>
                        <a:buSzPts val="1100"/>
                        <a:buFont typeface="Oswald"/>
                        <a:buNone/>
                      </a:pPr>
                      <a:endParaRPr lang="ru-RU" sz="1100" dirty="0" smtClean="0">
                        <a:latin typeface="Oswald"/>
                        <a:ea typeface="Oswald"/>
                        <a:cs typeface="Oswald"/>
                        <a:sym typeface="Oswald"/>
                      </a:endParaRPr>
                    </a:p>
                    <a:p>
                      <a:pPr marL="179999" marR="0" lvl="0" indent="-155575" algn="l" defTabSz="342900" rtl="0" eaLnBrk="1" fontAlgn="auto" latinLnBrk="0" hangingPunct="1">
                        <a:lnSpc>
                          <a:spcPct val="100000"/>
                        </a:lnSpc>
                        <a:spcBef>
                          <a:spcPts val="0"/>
                        </a:spcBef>
                        <a:spcAft>
                          <a:spcPts val="0"/>
                        </a:spcAft>
                        <a:buClrTx/>
                        <a:buSzPts val="1100"/>
                        <a:buFont typeface="Oswald"/>
                        <a:buChar char="●"/>
                        <a:tabLst/>
                        <a:defRPr/>
                      </a:pPr>
                      <a:r>
                        <a:rPr lang="ru-RU" sz="1100" smtClean="0">
                          <a:latin typeface="Oswald"/>
                          <a:ea typeface="Oswald"/>
                          <a:cs typeface="Oswald"/>
                          <a:sym typeface="Oswald"/>
                        </a:rPr>
                        <a:t>Подача </a:t>
                      </a:r>
                      <a:r>
                        <a:rPr lang="ru-RU" sz="1100" dirty="0" smtClean="0">
                          <a:latin typeface="Oswald"/>
                          <a:ea typeface="Oswald"/>
                          <a:cs typeface="Oswald"/>
                          <a:sym typeface="Oswald"/>
                        </a:rPr>
                        <a:t>заявления руководителю </a:t>
                      </a:r>
                      <a:r>
                        <a:rPr lang="ru-RU" sz="1100" smtClean="0">
                          <a:latin typeface="Oswald"/>
                          <a:ea typeface="Oswald"/>
                          <a:cs typeface="Oswald"/>
                          <a:sym typeface="Oswald"/>
                        </a:rPr>
                        <a:t>образовательной организации</a:t>
                      </a:r>
                      <a:endParaRPr lang="ru-RU" sz="1100" dirty="0" smtClean="0">
                        <a:latin typeface="Oswald"/>
                        <a:ea typeface="Oswald"/>
                        <a:cs typeface="Oswald"/>
                        <a:sym typeface="Oswald"/>
                      </a:endParaRPr>
                    </a:p>
                    <a:p>
                      <a:pPr marL="179999" lvl="0" indent="-155575" algn="l" rtl="0">
                        <a:spcBef>
                          <a:spcPts val="0"/>
                        </a:spcBef>
                        <a:spcAft>
                          <a:spcPts val="0"/>
                        </a:spcAft>
                        <a:buSzPts val="1100"/>
                        <a:buFont typeface="Oswald"/>
                        <a:buChar char="●"/>
                      </a:pPr>
                      <a:r>
                        <a:rPr lang="ru-RU" sz="1100" dirty="0" smtClean="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p>
                    <a:p>
                      <a:pPr marL="24424" lvl="0" indent="0" algn="l" rtl="0">
                        <a:spcBef>
                          <a:spcPts val="0"/>
                        </a:spcBef>
                        <a:spcAft>
                          <a:spcPts val="0"/>
                        </a:spcAft>
                        <a:buSzPts val="1100"/>
                        <a:buFont typeface="Oswald"/>
                        <a:buNone/>
                      </a:pPr>
                      <a:endParaRPr sz="11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590775">
                <a:tc>
                  <a:txBody>
                    <a:bodyPr/>
                    <a:lstStyle/>
                    <a:p>
                      <a:pPr marL="179999" lvl="0" indent="-156249" algn="l" rtl="0">
                        <a:spcBef>
                          <a:spcPts val="0"/>
                        </a:spcBef>
                        <a:spcAft>
                          <a:spcPts val="0"/>
                        </a:spcAft>
                        <a:buSzPts val="1100"/>
                        <a:buFont typeface="Oswald"/>
                        <a:buChar char="●"/>
                      </a:pPr>
                      <a:r>
                        <a:rPr lang="ru-RU" sz="1100" dirty="0" smtClean="0">
                          <a:latin typeface="Oswald"/>
                          <a:ea typeface="Oswald"/>
                          <a:cs typeface="Oswald"/>
                          <a:sym typeface="Oswald"/>
                        </a:rPr>
                        <a:t>лица из числа детей-сирот и детей, оставшихся без попечения родителей</a:t>
                      </a:r>
                    </a:p>
                    <a:p>
                      <a:pPr marL="179999" lvl="0" indent="-156249" algn="l" rtl="0">
                        <a:spcBef>
                          <a:spcPts val="0"/>
                        </a:spcBef>
                        <a:spcAft>
                          <a:spcPts val="0"/>
                        </a:spcAft>
                        <a:buSzPts val="1100"/>
                        <a:buFont typeface="Oswald"/>
                        <a:buChar char="●"/>
                      </a:pPr>
                      <a:endParaRPr sz="1100" dirty="0">
                        <a:latin typeface="Oswald"/>
                        <a:ea typeface="Oswald"/>
                        <a:cs typeface="Oswald"/>
                        <a:sym typeface="Oswald"/>
                      </a:endParaRPr>
                    </a:p>
                  </a:txBody>
                  <a:tcPr marL="91425" marR="91425" marT="91425" marB="91425"/>
                </a:tc>
                <a:tc vMerge="1">
                  <a:txBody>
                    <a:bodyPr/>
                    <a:lstStyle/>
                    <a:p>
                      <a:pPr marL="179999" lvl="0" indent="-155575" algn="l" rtl="0">
                        <a:spcBef>
                          <a:spcPts val="0"/>
                        </a:spcBef>
                        <a:spcAft>
                          <a:spcPts val="0"/>
                        </a:spcAft>
                        <a:buSzPts val="1100"/>
                        <a:buFont typeface="Oswald"/>
                        <a:buChar char="●"/>
                      </a:pPr>
                      <a:endParaRPr sz="11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219" name="Google Shape;219;p32"/>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pPr>
            <a:r>
              <a:rPr lang="ru-RU" sz="1200" dirty="0">
                <a:solidFill>
                  <a:schemeClr val="tx1"/>
                </a:solidFill>
                <a:latin typeface="Oswald"/>
                <a:ea typeface="Oswald"/>
                <a:cs typeface="Oswald"/>
                <a:sym typeface="Oswald"/>
              </a:rPr>
              <a:t>Денежная компенсация на обеспечение бесплатным питанием обучающихся за счет средств областного бюджета или местных бюджетов по </a:t>
            </a:r>
            <a:r>
              <a:rPr lang="ru-RU" sz="1200" dirty="0" smtClean="0">
                <a:solidFill>
                  <a:schemeClr val="tx1"/>
                </a:solidFill>
                <a:latin typeface="Oswald"/>
                <a:ea typeface="Oswald"/>
                <a:cs typeface="Oswald"/>
                <a:sym typeface="Oswald"/>
              </a:rPr>
              <a:t>образовательным </a:t>
            </a:r>
            <a:r>
              <a:rPr lang="ru-RU" sz="1200" dirty="0">
                <a:solidFill>
                  <a:schemeClr val="tx1"/>
                </a:solidFill>
                <a:latin typeface="Oswald"/>
                <a:ea typeface="Oswald"/>
                <a:cs typeface="Oswald"/>
                <a:sym typeface="Oswald"/>
              </a:rPr>
              <a:t>программам основного общего, среднего общего образования</a:t>
            </a:r>
            <a:endParaRPr sz="1000" dirty="0">
              <a:solidFill>
                <a:schemeClr val="tx1"/>
              </a:solidFill>
              <a:latin typeface="Montserrat"/>
              <a:ea typeface="Montserrat"/>
              <a:cs typeface="Montserrat"/>
              <a:sym typeface="Montserrat"/>
            </a:endParaRPr>
          </a:p>
        </p:txBody>
      </p:sp>
      <p:sp>
        <p:nvSpPr>
          <p:cNvPr id="220" name="Google Shape;220;p3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0583</a:t>
            </a:r>
            <a:endParaRPr sz="1500" b="1">
              <a:latin typeface="Oswald"/>
              <a:ea typeface="Oswald"/>
              <a:cs typeface="Oswald"/>
              <a:sym typeface="Oswald"/>
            </a:endParaRPr>
          </a:p>
        </p:txBody>
      </p:sp>
    </p:spTree>
    <p:extLst>
      <p:ext uri="{BB962C8B-B14F-4D97-AF65-F5344CB8AC3E}">
        <p14:creationId xmlns:p14="http://schemas.microsoft.com/office/powerpoint/2010/main" val="36741046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53"/>
        <p:cNvGrpSpPr/>
        <p:nvPr/>
      </p:nvGrpSpPr>
      <p:grpSpPr>
        <a:xfrm>
          <a:off x="0" y="0"/>
          <a:ext cx="0" cy="0"/>
          <a:chOff x="0" y="0"/>
          <a:chExt cx="0" cy="0"/>
        </a:xfrm>
      </p:grpSpPr>
      <p:sp>
        <p:nvSpPr>
          <p:cNvPr id="254" name="Google Shape;254;p37"/>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dirty="0">
                <a:solidFill>
                  <a:srgbClr val="000000"/>
                </a:solidFill>
                <a:latin typeface="Oswald"/>
                <a:ea typeface="Oswald"/>
                <a:cs typeface="Oswald"/>
                <a:sym typeface="Oswald"/>
              </a:rPr>
              <a:t>ДЕНЕЖНАЯ КОМПЕНСАЦИЯ НА ПРИОБРЕТЕНИЕ КОМПЛЕКТА ОДЕЖДЫ, ОБУВИ, МЯГКОГО ИНВЕНТАРЯ</a:t>
            </a:r>
            <a:endParaRPr sz="2600" dirty="0">
              <a:solidFill>
                <a:srgbClr val="000000"/>
              </a:solidFill>
              <a:latin typeface="Oswald"/>
              <a:ea typeface="Oswald"/>
              <a:cs typeface="Oswald"/>
              <a:sym typeface="Oswald"/>
            </a:endParaRPr>
          </a:p>
        </p:txBody>
      </p:sp>
      <p:sp>
        <p:nvSpPr>
          <p:cNvPr id="255" name="Google Shape;255;p37"/>
          <p:cNvSpPr/>
          <p:nvPr/>
        </p:nvSpPr>
        <p:spPr>
          <a:xfrm>
            <a:off x="534800" y="123475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1300" b="1" dirty="0">
                <a:solidFill>
                  <a:schemeClr val="tx1"/>
                </a:solidFill>
                <a:latin typeface="Oswald"/>
                <a:ea typeface="Oswald"/>
                <a:cs typeface="Oswald"/>
                <a:sym typeface="Oswald"/>
              </a:rPr>
              <a:t>Нормативные основания</a:t>
            </a:r>
            <a:endParaRPr sz="1300" b="1" dirty="0">
              <a:solidFill>
                <a:schemeClr val="tx1"/>
              </a:solidFill>
              <a:latin typeface="Oswald"/>
              <a:ea typeface="Oswald"/>
              <a:cs typeface="Oswald"/>
              <a:sym typeface="Oswald"/>
            </a:endParaRPr>
          </a:p>
          <a:p>
            <a:pPr marL="457200" marR="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smtClean="0">
                <a:solidFill>
                  <a:schemeClr val="tx1"/>
                </a:solidFill>
                <a:latin typeface="Oswald"/>
                <a:ea typeface="Oswald"/>
                <a:cs typeface="Oswald"/>
                <a:sym typeface="Oswald"/>
              </a:rPr>
              <a:t>Закон Свердловской области от 26.07.2022 № 95-ОЗ «О внесении изменения в Закон Свердловской области «Об образовании в Свердловской области»</a:t>
            </a:r>
          </a:p>
          <a:p>
            <a:pPr marL="457200" indent="-317500" algn="just">
              <a:buClr>
                <a:schemeClr val="dk2"/>
              </a:buClr>
              <a:buSzPts val="1400"/>
              <a:buFont typeface="Oswald"/>
              <a:buChar char="●"/>
            </a:pPr>
            <a:r>
              <a:rPr lang="ru" sz="1300" dirty="0">
                <a:solidFill>
                  <a:schemeClr val="tx1"/>
                </a:solidFill>
                <a:latin typeface="Oswald"/>
                <a:ea typeface="Oswald"/>
                <a:cs typeface="Oswald"/>
                <a:sym typeface="Oswald"/>
              </a:rPr>
              <a:t>Закон Свердловской области от 26.07.2022 № </a:t>
            </a:r>
            <a:r>
              <a:rPr lang="ru" sz="1300" dirty="0" smtClean="0">
                <a:solidFill>
                  <a:schemeClr val="tx1"/>
                </a:solidFill>
                <a:latin typeface="Oswald"/>
                <a:ea typeface="Oswald"/>
                <a:cs typeface="Oswald"/>
                <a:sym typeface="Oswald"/>
              </a:rPr>
              <a:t>96-ОЗ </a:t>
            </a:r>
            <a:r>
              <a:rPr lang="ru" sz="1300" dirty="0">
                <a:solidFill>
                  <a:schemeClr val="tx1"/>
                </a:solidFill>
                <a:latin typeface="Oswald"/>
                <a:ea typeface="Oswald"/>
                <a:cs typeface="Oswald"/>
                <a:sym typeface="Oswald"/>
              </a:rPr>
              <a:t>«О внесении </a:t>
            </a:r>
            <a:r>
              <a:rPr lang="ru" sz="1300" dirty="0" smtClean="0">
                <a:solidFill>
                  <a:schemeClr val="tx1"/>
                </a:solidFill>
                <a:latin typeface="Oswald"/>
                <a:ea typeface="Oswald"/>
                <a:cs typeface="Oswald"/>
                <a:sym typeface="Oswald"/>
              </a:rPr>
              <a:t>изменений </a:t>
            </a:r>
            <a:r>
              <a:rPr lang="ru" sz="1300" dirty="0">
                <a:solidFill>
                  <a:schemeClr val="tx1"/>
                </a:solidFill>
                <a:latin typeface="Oswald"/>
                <a:ea typeface="Oswald"/>
                <a:cs typeface="Oswald"/>
                <a:sym typeface="Oswald"/>
              </a:rPr>
              <a:t>в </a:t>
            </a:r>
            <a:r>
              <a:rPr lang="ru" sz="1300" dirty="0" smtClean="0">
                <a:solidFill>
                  <a:schemeClr val="tx1"/>
                </a:solidFill>
                <a:latin typeface="Oswald"/>
                <a:ea typeface="Oswald"/>
                <a:cs typeface="Oswald"/>
                <a:sym typeface="Oswald"/>
              </a:rPr>
              <a:t>отдельные законы </a:t>
            </a:r>
            <a:r>
              <a:rPr lang="ru" sz="1300" dirty="0">
                <a:solidFill>
                  <a:schemeClr val="tx1"/>
                </a:solidFill>
                <a:latin typeface="Oswald"/>
                <a:ea typeface="Oswald"/>
                <a:cs typeface="Oswald"/>
                <a:sym typeface="Oswald"/>
              </a:rPr>
              <a:t>Свердловской </a:t>
            </a:r>
            <a:r>
              <a:rPr lang="ru" sz="1300" dirty="0" smtClean="0">
                <a:solidFill>
                  <a:schemeClr val="tx1"/>
                </a:solidFill>
                <a:latin typeface="Oswald"/>
                <a:ea typeface="Oswald"/>
                <a:cs typeface="Oswald"/>
                <a:sym typeface="Oswald"/>
              </a:rPr>
              <a:t>области»</a:t>
            </a:r>
            <a:endParaRPr lang="ru" sz="1300"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smtClean="0">
                <a:solidFill>
                  <a:schemeClr val="tx1"/>
                </a:solidFill>
                <a:latin typeface="Oswald"/>
                <a:ea typeface="Oswald"/>
                <a:cs typeface="Oswald"/>
                <a:sym typeface="Oswald"/>
              </a:rPr>
              <a:t>Постановление </a:t>
            </a:r>
            <a:r>
              <a:rPr lang="ru" sz="1300" dirty="0">
                <a:solidFill>
                  <a:schemeClr val="tx1"/>
                </a:solidFill>
                <a:latin typeface="Oswald"/>
                <a:ea typeface="Oswald"/>
                <a:cs typeface="Oswald"/>
                <a:sym typeface="Oswald"/>
              </a:rPr>
              <a:t>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выпускникам”</a:t>
            </a:r>
            <a:endParaRPr sz="1300" dirty="0">
              <a:solidFill>
                <a:schemeClr val="tx1"/>
              </a:solidFill>
              <a:latin typeface="Oswald"/>
              <a:ea typeface="Oswald"/>
              <a:cs typeface="Oswald"/>
              <a:sym typeface="Oswald"/>
            </a:endParaRPr>
          </a:p>
          <a:p>
            <a:pPr marL="9144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45720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7500" algn="just" rtl="0">
              <a:spcBef>
                <a:spcPts val="0"/>
              </a:spcBef>
              <a:spcAft>
                <a:spcPts val="0"/>
              </a:spcAft>
              <a:buClr>
                <a:schemeClr val="dk2"/>
              </a:buClr>
              <a:buSzPts val="1400"/>
              <a:buFont typeface="Oswald"/>
              <a:buChar char="●"/>
            </a:pPr>
            <a:r>
              <a:rPr lang="ru" sz="1300" dirty="0" smtClean="0">
                <a:solidFill>
                  <a:schemeClr val="tx1"/>
                </a:solidFill>
                <a:latin typeface="Oswald"/>
                <a:ea typeface="Oswald"/>
                <a:cs typeface="Oswald"/>
                <a:sym typeface="Oswald"/>
              </a:rPr>
              <a:t>Размер компенсации: 42 </a:t>
            </a:r>
            <a:r>
              <a:rPr lang="ru" sz="1300" dirty="0">
                <a:solidFill>
                  <a:schemeClr val="tx1"/>
                </a:solidFill>
                <a:latin typeface="Oswald"/>
                <a:ea typeface="Oswald"/>
                <a:cs typeface="Oswald"/>
                <a:sym typeface="Oswald"/>
              </a:rPr>
              <a:t>414,2 руб. ( в календарный год, по состоянию на 01.01.2022)</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marR="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a:t>
            </a:r>
            <a:endParaRPr sz="1300" b="1" dirty="0">
              <a:solidFill>
                <a:schemeClr val="tx1"/>
              </a:solidFill>
              <a:latin typeface="Oswald"/>
              <a:ea typeface="Oswald"/>
              <a:cs typeface="Oswald"/>
              <a:sym typeface="Oswald"/>
            </a:endParaRPr>
          </a:p>
          <a:p>
            <a:pPr marL="457200" marR="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marR="0" lvl="0" indent="-317500" algn="l"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Ежегодно</a:t>
            </a:r>
            <a:endParaRPr sz="1300" dirty="0">
              <a:solidFill>
                <a:schemeClr val="tx1"/>
              </a:solidFill>
              <a:latin typeface="Oswald"/>
              <a:ea typeface="Oswald"/>
              <a:cs typeface="Oswald"/>
              <a:sym typeface="Oswald"/>
            </a:endParaRPr>
          </a:p>
        </p:txBody>
      </p:sp>
      <p:sp>
        <p:nvSpPr>
          <p:cNvPr id="256" name="Google Shape;256;p37"/>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0587</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60"/>
        <p:cNvGrpSpPr/>
        <p:nvPr/>
      </p:nvGrpSpPr>
      <p:grpSpPr>
        <a:xfrm>
          <a:off x="0" y="0"/>
          <a:ext cx="0" cy="0"/>
          <a:chOff x="0" y="0"/>
          <a:chExt cx="0" cy="0"/>
        </a:xfrm>
      </p:grpSpPr>
      <p:sp>
        <p:nvSpPr>
          <p:cNvPr id="261" name="Google Shape;261;p38"/>
          <p:cNvSpPr txBox="1"/>
          <p:nvPr/>
        </p:nvSpPr>
        <p:spPr>
          <a:xfrm>
            <a:off x="747150" y="48100"/>
            <a:ext cx="1926900" cy="437322"/>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0587</a:t>
            </a:r>
            <a:endParaRPr sz="1500" b="1" dirty="0">
              <a:latin typeface="Oswald"/>
              <a:ea typeface="Oswald"/>
              <a:cs typeface="Oswald"/>
              <a:sym typeface="Oswald"/>
            </a:endParaRPr>
          </a:p>
        </p:txBody>
      </p:sp>
      <p:graphicFrame>
        <p:nvGraphicFramePr>
          <p:cNvPr id="262" name="Google Shape;262;p38"/>
          <p:cNvGraphicFramePr/>
          <p:nvPr>
            <p:extLst>
              <p:ext uri="{D42A27DB-BD31-4B8C-83A1-F6EECF244321}">
                <p14:modId xmlns:p14="http://schemas.microsoft.com/office/powerpoint/2010/main" val="1099153979"/>
              </p:ext>
            </p:extLst>
          </p:nvPr>
        </p:nvGraphicFramePr>
        <p:xfrm>
          <a:off x="362791" y="533521"/>
          <a:ext cx="8494225" cy="4575285"/>
        </p:xfrm>
        <a:graphic>
          <a:graphicData uri="http://schemas.openxmlformats.org/drawingml/2006/table">
            <a:tbl>
              <a:tblPr>
                <a:noFill/>
                <a:tableStyleId>{BF4A3D39-4975-46BA-BE83-8B02B6239DEE}</a:tableStyleId>
              </a:tblPr>
              <a:tblGrid>
                <a:gridCol w="5618712">
                  <a:extLst>
                    <a:ext uri="{9D8B030D-6E8A-4147-A177-3AD203B41FA5}">
                      <a16:colId xmlns:a16="http://schemas.microsoft.com/office/drawing/2014/main" val="20000"/>
                    </a:ext>
                  </a:extLst>
                </a:gridCol>
                <a:gridCol w="2875513">
                  <a:extLst>
                    <a:ext uri="{9D8B030D-6E8A-4147-A177-3AD203B41FA5}">
                      <a16:colId xmlns:a16="http://schemas.microsoft.com/office/drawing/2014/main" val="20001"/>
                    </a:ext>
                  </a:extLst>
                </a:gridCol>
              </a:tblGrid>
              <a:tr h="39135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42843">
                <a:tc>
                  <a:txBody>
                    <a:bodyPr/>
                    <a:lstStyle/>
                    <a:p>
                      <a:pPr marL="179999" lvl="0" indent="-149899" algn="l" rtl="0">
                        <a:spcBef>
                          <a:spcPts val="0"/>
                        </a:spcBef>
                        <a:spcAft>
                          <a:spcPts val="0"/>
                        </a:spcAft>
                        <a:buSzPts val="1000"/>
                        <a:buFont typeface="Oswald"/>
                        <a:buChar char="●"/>
                      </a:pPr>
                      <a:r>
                        <a:rPr lang="ru-RU" sz="800" dirty="0" smtClean="0">
                          <a:solidFill>
                            <a:schemeClr val="tx1"/>
                          </a:solidFill>
                          <a:latin typeface="Oswald"/>
                          <a:ea typeface="Oswald"/>
                          <a:cs typeface="Oswald"/>
                          <a:sym typeface="Oswald"/>
                        </a:rPr>
                        <a:t>Лица, потерявшие в период их обучения обоих родителей или единственного родителя:</a:t>
                      </a:r>
                    </a:p>
                    <a:p>
                      <a:pPr marL="201550" lvl="0" indent="-171450" algn="l" rtl="0">
                        <a:spcBef>
                          <a:spcPts val="0"/>
                        </a:spcBef>
                        <a:spcAft>
                          <a:spcPts val="0"/>
                        </a:spcAft>
                        <a:buSzPts val="1000"/>
                        <a:buFontTx/>
                        <a:buChar char="-"/>
                      </a:pPr>
                      <a:r>
                        <a:rPr lang="ru-RU" sz="800" dirty="0" smtClean="0">
                          <a:solidFill>
                            <a:schemeClr val="tx1"/>
                          </a:solidFill>
                          <a:latin typeface="Oswald"/>
                          <a:ea typeface="Oswald"/>
                          <a:cs typeface="Oswald"/>
                          <a:sym typeface="Oswald"/>
                        </a:rPr>
                        <a:t>обучающиеся по очной форме, по основным образовательным </a:t>
                      </a:r>
                      <a:r>
                        <a:rPr lang="ru-RU" sz="800" baseline="0" dirty="0" smtClean="0">
                          <a:solidFill>
                            <a:schemeClr val="tx1"/>
                          </a:solidFill>
                          <a:latin typeface="Oswald"/>
                          <a:ea typeface="Oswald"/>
                          <a:cs typeface="Oswald"/>
                          <a:sym typeface="Oswald"/>
                        </a:rPr>
                        <a:t>по основным профессиональным образовательным п</a:t>
                      </a:r>
                      <a:r>
                        <a:rPr lang="ru-RU" sz="800" dirty="0" smtClean="0">
                          <a:solidFill>
                            <a:schemeClr val="tx1"/>
                          </a:solidFill>
                          <a:latin typeface="Oswald"/>
                          <a:ea typeface="Oswald"/>
                          <a:cs typeface="Oswald"/>
                          <a:sym typeface="Oswald"/>
                        </a:rPr>
                        <a:t>рограммам и (или) по программам профессиональной подготовки по профессиям рабочих, должностям служащих</a:t>
                      </a:r>
                    </a:p>
                    <a:p>
                      <a:pPr marL="201550" lvl="0" indent="-171450" algn="l" rtl="0">
                        <a:spcBef>
                          <a:spcPts val="0"/>
                        </a:spcBef>
                        <a:spcAft>
                          <a:spcPts val="0"/>
                        </a:spcAft>
                        <a:buSzPts val="1000"/>
                        <a:buFontTx/>
                        <a:buChar char="-"/>
                      </a:pPr>
                      <a:r>
                        <a:rPr lang="ru-RU" sz="800" dirty="0" smtClean="0">
                          <a:solidFill>
                            <a:schemeClr val="tx1"/>
                          </a:solidFill>
                          <a:latin typeface="Oswald"/>
                          <a:ea typeface="Oswald"/>
                          <a:cs typeface="Oswald"/>
                          <a:sym typeface="Oswald"/>
                        </a:rPr>
                        <a:t>обучающихся по образовательным программам основного общего, среднего общего образования до завершения обучения по указанным программам</a:t>
                      </a:r>
                      <a:endParaRPr sz="800" dirty="0">
                        <a:solidFill>
                          <a:schemeClr val="tx1"/>
                        </a:solidFill>
                        <a:latin typeface="Oswald"/>
                        <a:ea typeface="Oswald"/>
                        <a:cs typeface="Oswald"/>
                        <a:sym typeface="Oswald"/>
                      </a:endParaRPr>
                    </a:p>
                  </a:txBody>
                  <a:tcPr marL="91425" marR="91425" marT="91425" marB="91425"/>
                </a:tc>
                <a:tc>
                  <a:txBody>
                    <a:bodyPr/>
                    <a:lstStyle/>
                    <a:p>
                      <a:pPr marL="179999" lvl="0" indent="-149899" algn="l" rtl="0">
                        <a:spcBef>
                          <a:spcPts val="0"/>
                        </a:spcBef>
                        <a:spcAft>
                          <a:spcPts val="0"/>
                        </a:spcAft>
                        <a:buSzPts val="1000"/>
                        <a:buFont typeface="Oswald"/>
                        <a:buChar char="●"/>
                      </a:pPr>
                      <a:r>
                        <a:rPr lang="ru" sz="800" dirty="0">
                          <a:latin typeface="Oswald"/>
                          <a:ea typeface="Oswald"/>
                          <a:cs typeface="Oswald"/>
                          <a:sym typeface="Oswald"/>
                        </a:rPr>
                        <a:t>Подача заявления руководителю образовательной организации</a:t>
                      </a:r>
                      <a:endParaRPr sz="800" dirty="0">
                        <a:solidFill>
                          <a:srgbClr val="FF0000"/>
                        </a:solidFill>
                        <a:latin typeface="Oswald"/>
                        <a:ea typeface="Oswald"/>
                        <a:cs typeface="Oswald"/>
                        <a:sym typeface="Oswald"/>
                      </a:endParaRPr>
                    </a:p>
                    <a:p>
                      <a:pPr marL="179999" lvl="0" indent="-149899" algn="l" rtl="0">
                        <a:spcBef>
                          <a:spcPts val="0"/>
                        </a:spcBef>
                        <a:spcAft>
                          <a:spcPts val="0"/>
                        </a:spcAft>
                        <a:buSzPts val="1000"/>
                        <a:buFont typeface="Oswald"/>
                        <a:buChar char="●"/>
                      </a:pPr>
                      <a:r>
                        <a:rPr lang="ru" sz="800" dirty="0">
                          <a:latin typeface="Oswald"/>
                          <a:ea typeface="Oswald"/>
                          <a:cs typeface="Oswald"/>
                          <a:sym typeface="Oswald"/>
                        </a:rPr>
                        <a:t>Свидетельство о смерти обоих родителей или единственного родителя</a:t>
                      </a:r>
                      <a:endParaRPr sz="8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326120">
                <a:tc>
                  <a:txBody>
                    <a:bodyPr/>
                    <a:lstStyle/>
                    <a:p>
                      <a:pPr marL="179999" lvl="0" indent="-149899" algn="l" rtl="0">
                        <a:spcBef>
                          <a:spcPts val="0"/>
                        </a:spcBef>
                        <a:spcAft>
                          <a:spcPts val="0"/>
                        </a:spcAft>
                        <a:buSzPts val="1000"/>
                        <a:buFont typeface="Oswald"/>
                        <a:buChar char="●"/>
                      </a:pPr>
                      <a:r>
                        <a:rPr lang="ru" sz="800" dirty="0">
                          <a:solidFill>
                            <a:schemeClr val="tx1"/>
                          </a:solidFill>
                          <a:latin typeface="Oswald"/>
                          <a:ea typeface="Oswald"/>
                          <a:cs typeface="Oswald"/>
                          <a:sym typeface="Oswald"/>
                        </a:rPr>
                        <a:t>Дети-сироты</a:t>
                      </a:r>
                      <a:endParaRPr sz="800" dirty="0">
                        <a:solidFill>
                          <a:schemeClr val="tx1"/>
                        </a:solidFill>
                        <a:latin typeface="Oswald"/>
                        <a:ea typeface="Oswald"/>
                        <a:cs typeface="Oswald"/>
                        <a:sym typeface="Oswald"/>
                      </a:endParaRPr>
                    </a:p>
                  </a:txBody>
                  <a:tcPr marL="91425" marR="91425" marT="91425" marB="91425"/>
                </a:tc>
                <a:tc rowSpan="3">
                  <a:txBody>
                    <a:bodyPr/>
                    <a:lstStyle/>
                    <a:p>
                      <a:pPr marL="179999" lvl="0" indent="-149899" algn="l" rtl="0">
                        <a:spcBef>
                          <a:spcPts val="0"/>
                        </a:spcBef>
                        <a:spcAft>
                          <a:spcPts val="0"/>
                        </a:spcAft>
                        <a:buSzPts val="1000"/>
                        <a:buFont typeface="Oswald"/>
                        <a:buChar char="●"/>
                      </a:pPr>
                      <a:r>
                        <a:rPr lang="ru" sz="800" dirty="0">
                          <a:latin typeface="Oswald"/>
                          <a:ea typeface="Oswald"/>
                          <a:cs typeface="Oswald"/>
                          <a:sym typeface="Oswald"/>
                        </a:rPr>
                        <a:t>Подача заявления руководителю образовательной организации</a:t>
                      </a:r>
                      <a:endParaRPr sz="800" dirty="0">
                        <a:latin typeface="Oswald"/>
                        <a:ea typeface="Oswald"/>
                        <a:cs typeface="Oswald"/>
                        <a:sym typeface="Oswald"/>
                      </a:endParaRPr>
                    </a:p>
                    <a:p>
                      <a:pPr marL="179999" lvl="0" indent="-149899" algn="l" rtl="0">
                        <a:spcBef>
                          <a:spcPts val="0"/>
                        </a:spcBef>
                        <a:spcAft>
                          <a:spcPts val="0"/>
                        </a:spcAft>
                        <a:buSzPts val="1000"/>
                        <a:buFont typeface="Oswald"/>
                        <a:buChar char="●"/>
                      </a:pPr>
                      <a:r>
                        <a:rPr lang="ru" sz="8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800" dirty="0">
                        <a:latin typeface="Oswald"/>
                        <a:ea typeface="Oswald"/>
                        <a:cs typeface="Oswald"/>
                        <a:sym typeface="Oswald"/>
                      </a:endParaRPr>
                    </a:p>
                    <a:p>
                      <a:pPr marL="179999" lvl="0" indent="-86399" algn="l" rtl="0">
                        <a:spcBef>
                          <a:spcPts val="0"/>
                        </a:spcBef>
                        <a:spcAft>
                          <a:spcPts val="0"/>
                        </a:spcAft>
                        <a:buNone/>
                      </a:pPr>
                      <a:endParaRPr sz="800" dirty="0">
                        <a:latin typeface="Oswald"/>
                        <a:ea typeface="Oswald"/>
                        <a:cs typeface="Oswald"/>
                        <a:sym typeface="Oswald"/>
                      </a:endParaRPr>
                    </a:p>
                  </a:txBody>
                  <a:tcPr marL="91425" marR="91425" marT="91425" marB="91425" anchor="ctr"/>
                </a:tc>
                <a:extLst>
                  <a:ext uri="{0D108BD9-81ED-4DB2-BD59-A6C34878D82A}">
                    <a16:rowId xmlns:a16="http://schemas.microsoft.com/office/drawing/2014/main" val="10002"/>
                  </a:ext>
                </a:extLst>
              </a:tr>
              <a:tr h="383185">
                <a:tc>
                  <a:txBody>
                    <a:bodyPr/>
                    <a:lstStyle/>
                    <a:p>
                      <a:pPr marL="179999" lvl="0" indent="-149899" algn="l" rtl="0">
                        <a:spcBef>
                          <a:spcPts val="0"/>
                        </a:spcBef>
                        <a:spcAft>
                          <a:spcPts val="0"/>
                        </a:spcAft>
                        <a:buSzPts val="1000"/>
                        <a:buFont typeface="Oswald"/>
                        <a:buChar char="●"/>
                      </a:pPr>
                      <a:r>
                        <a:rPr lang="ru" sz="800" dirty="0">
                          <a:solidFill>
                            <a:schemeClr val="tx1"/>
                          </a:solidFill>
                          <a:latin typeface="Oswald"/>
                          <a:ea typeface="Oswald"/>
                          <a:cs typeface="Oswald"/>
                          <a:sym typeface="Oswald"/>
                        </a:rPr>
                        <a:t>Дети, оставшиеся без попечения родителей</a:t>
                      </a:r>
                      <a:endParaRPr sz="80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769480">
                <a:tc>
                  <a:txBody>
                    <a:bodyPr/>
                    <a:lstStyle/>
                    <a:p>
                      <a:pPr marL="179999" lvl="0" indent="-149899" algn="l" rtl="0">
                        <a:spcBef>
                          <a:spcPts val="0"/>
                        </a:spcBef>
                        <a:spcAft>
                          <a:spcPts val="0"/>
                        </a:spcAft>
                        <a:buSzPts val="1000"/>
                        <a:buFont typeface="Oswald"/>
                        <a:buChar char="●"/>
                      </a:pPr>
                      <a:r>
                        <a:rPr lang="ru-RU" sz="800" dirty="0" smtClean="0">
                          <a:solidFill>
                            <a:schemeClr val="tx1"/>
                          </a:solidFill>
                          <a:latin typeface="Oswald"/>
                          <a:ea typeface="Oswald"/>
                          <a:cs typeface="Oswald"/>
                          <a:sym typeface="Oswald"/>
                        </a:rPr>
                        <a:t>Лица из числа детей-сирот и детей, оставшихся без попечения родителей:</a:t>
                      </a:r>
                    </a:p>
                    <a:p>
                      <a:pPr marL="201550" lvl="0" indent="-171450" algn="l" rtl="0">
                        <a:spcBef>
                          <a:spcPts val="0"/>
                        </a:spcBef>
                        <a:spcAft>
                          <a:spcPts val="0"/>
                        </a:spcAft>
                        <a:buSzPts val="1000"/>
                        <a:buFontTx/>
                        <a:buChar char="-"/>
                      </a:pPr>
                      <a:r>
                        <a:rPr lang="ru-RU" sz="800" baseline="0" dirty="0" smtClean="0">
                          <a:solidFill>
                            <a:schemeClr val="tx1"/>
                          </a:solidFill>
                          <a:latin typeface="Oswald"/>
                          <a:ea typeface="Oswald"/>
                          <a:cs typeface="Oswald"/>
                          <a:sym typeface="Oswald"/>
                        </a:rPr>
                        <a:t>о</a:t>
                      </a:r>
                      <a:r>
                        <a:rPr lang="ru-RU" sz="800" dirty="0" smtClean="0">
                          <a:solidFill>
                            <a:schemeClr val="tx1"/>
                          </a:solidFill>
                          <a:latin typeface="Oswald"/>
                          <a:ea typeface="Oswald"/>
                          <a:cs typeface="Oswald"/>
                          <a:sym typeface="Oswald"/>
                        </a:rPr>
                        <a:t>бучающиеся</a:t>
                      </a:r>
                      <a:r>
                        <a:rPr lang="ru-RU" sz="800" baseline="0" dirty="0" smtClean="0">
                          <a:solidFill>
                            <a:schemeClr val="tx1"/>
                          </a:solidFill>
                          <a:latin typeface="Oswald"/>
                          <a:ea typeface="Oswald"/>
                          <a:cs typeface="Oswald"/>
                          <a:sym typeface="Oswald"/>
                        </a:rPr>
                        <a:t> </a:t>
                      </a:r>
                      <a:r>
                        <a:rPr lang="ru-RU" sz="800" dirty="0" smtClean="0">
                          <a:solidFill>
                            <a:schemeClr val="tx1"/>
                          </a:solidFill>
                          <a:latin typeface="Oswald"/>
                          <a:ea typeface="Oswald"/>
                          <a:cs typeface="Oswald"/>
                          <a:sym typeface="Oswald"/>
                        </a:rPr>
                        <a:t>по очной форме, </a:t>
                      </a:r>
                      <a:r>
                        <a:rPr lang="ru-RU" sz="800" baseline="0" dirty="0" smtClean="0">
                          <a:solidFill>
                            <a:schemeClr val="tx1"/>
                          </a:solidFill>
                          <a:latin typeface="Oswald"/>
                          <a:ea typeface="Oswald"/>
                          <a:cs typeface="Oswald"/>
                          <a:sym typeface="Oswald"/>
                        </a:rPr>
                        <a:t> по основным профессиональным образовательным п</a:t>
                      </a:r>
                      <a:r>
                        <a:rPr lang="ru-RU" sz="800" dirty="0" smtClean="0">
                          <a:solidFill>
                            <a:schemeClr val="tx1"/>
                          </a:solidFill>
                          <a:latin typeface="Oswald"/>
                          <a:ea typeface="Oswald"/>
                          <a:cs typeface="Oswald"/>
                          <a:sym typeface="Oswald"/>
                        </a:rPr>
                        <a:t>рограммам и (или) по программам профессиональной подготовки по профессиям рабочих, должностям служащих  </a:t>
                      </a:r>
                    </a:p>
                    <a:p>
                      <a:pPr marL="201550" marR="0" lvl="0" indent="-171450" algn="l" defTabSz="342900" rtl="0" eaLnBrk="1" fontAlgn="auto" latinLnBrk="0" hangingPunct="1">
                        <a:lnSpc>
                          <a:spcPct val="100000"/>
                        </a:lnSpc>
                        <a:spcBef>
                          <a:spcPts val="0"/>
                        </a:spcBef>
                        <a:spcAft>
                          <a:spcPts val="0"/>
                        </a:spcAft>
                        <a:buClrTx/>
                        <a:buSzPts val="1000"/>
                        <a:buFontTx/>
                        <a:buChar char="-"/>
                        <a:tabLst/>
                        <a:defRPr/>
                      </a:pPr>
                      <a:r>
                        <a:rPr lang="ru-RU" sz="800" dirty="0" smtClean="0">
                          <a:solidFill>
                            <a:schemeClr val="tx1"/>
                          </a:solidFill>
                          <a:latin typeface="Oswald"/>
                          <a:ea typeface="Oswald"/>
                          <a:cs typeface="Oswald"/>
                          <a:sym typeface="Oswald"/>
                        </a:rPr>
                        <a:t>обучающихся по образовательным программам основного общего, среднего общего образования до завершения обучения по указанным программам  </a:t>
                      </a:r>
                      <a:endParaRPr sz="800" dirty="0">
                        <a:solidFill>
                          <a:schemeClr val="tx1"/>
                        </a:solidFill>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r h="1500266">
                <a:tc>
                  <a:txBody>
                    <a:bodyPr/>
                    <a:lstStyle/>
                    <a:p>
                      <a:pPr marL="179999" lvl="0" indent="-149899" algn="l" rtl="0">
                        <a:spcBef>
                          <a:spcPts val="0"/>
                        </a:spcBef>
                        <a:spcAft>
                          <a:spcPts val="0"/>
                        </a:spcAft>
                        <a:buSzPts val="1000"/>
                        <a:buFont typeface="Oswald"/>
                        <a:buChar char="●"/>
                      </a:pPr>
                      <a:r>
                        <a:rPr lang="ru-RU" sz="800" dirty="0" smtClean="0">
                          <a:solidFill>
                            <a:schemeClr val="tx1"/>
                          </a:solidFill>
                          <a:latin typeface="Oswald"/>
                          <a:ea typeface="Oswald"/>
                          <a:cs typeface="Oswald"/>
                          <a:sym typeface="Oswald"/>
                        </a:rPr>
                        <a:t>Дети лиц, принимающих (принимавших) участие в специальной военной операции на территориях</a:t>
                      </a:r>
                      <a:r>
                        <a:rPr lang="ru-RU" sz="800" baseline="0" dirty="0" smtClean="0">
                          <a:solidFill>
                            <a:schemeClr val="tx1"/>
                          </a:solidFill>
                          <a:latin typeface="Oswald"/>
                          <a:ea typeface="Oswald"/>
                          <a:cs typeface="Oswald"/>
                          <a:sym typeface="Oswald"/>
                        </a:rPr>
                        <a:t> </a:t>
                      </a:r>
                      <a:r>
                        <a:rPr lang="ru-RU" sz="800" dirty="0" smtClean="0">
                          <a:solidFill>
                            <a:schemeClr val="tx1"/>
                          </a:solidFill>
                          <a:latin typeface="Oswald"/>
                          <a:ea typeface="Oswald"/>
                          <a:cs typeface="Oswald"/>
                          <a:sym typeface="Oswald"/>
                        </a:rPr>
                        <a:t>Украины, Донецкой Народной Республики и Луганской Народной Республики, обучающиеся по очной форме за счет средств областного бюджета или бюджетов муниципальных образований,</a:t>
                      </a:r>
                      <a:r>
                        <a:rPr lang="ru-RU" sz="800" baseline="0" dirty="0" smtClean="0">
                          <a:solidFill>
                            <a:schemeClr val="tx1"/>
                          </a:solidFill>
                          <a:latin typeface="Oswald"/>
                          <a:ea typeface="Oswald"/>
                          <a:cs typeface="Oswald"/>
                          <a:sym typeface="Oswald"/>
                        </a:rPr>
                        <a:t>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79999" marR="0" lvl="0" indent="-149899" algn="l" defTabSz="342900" rtl="0" eaLnBrk="1" fontAlgn="auto" latinLnBrk="0" hangingPunct="1">
                        <a:lnSpc>
                          <a:spcPct val="100000"/>
                        </a:lnSpc>
                        <a:spcBef>
                          <a:spcPts val="0"/>
                        </a:spcBef>
                        <a:spcAft>
                          <a:spcPts val="0"/>
                        </a:spcAft>
                        <a:buClrTx/>
                        <a:buSzPts val="1000"/>
                        <a:buFont typeface="Oswald"/>
                        <a:buChar char="●"/>
                        <a:tabLst/>
                        <a:defRPr/>
                      </a:pPr>
                      <a:r>
                        <a:rPr lang="ru-RU" sz="800" baseline="0" dirty="0" smtClean="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800" dirty="0">
                        <a:solidFill>
                          <a:schemeClr val="tx1"/>
                        </a:solidFill>
                        <a:latin typeface="Oswald"/>
                        <a:ea typeface="Oswald"/>
                        <a:cs typeface="Oswald"/>
                        <a:sym typeface="Oswald"/>
                      </a:endParaRPr>
                    </a:p>
                  </a:txBody>
                  <a:tcPr marL="91425" marR="91425" marT="91425" marB="91425"/>
                </a:tc>
                <a:tc>
                  <a:txBody>
                    <a:bodyPr/>
                    <a:lstStyle/>
                    <a:p>
                      <a:pPr marL="179999" lvl="0" indent="-149225" algn="l" rtl="0">
                        <a:spcBef>
                          <a:spcPts val="0"/>
                        </a:spcBef>
                        <a:spcAft>
                          <a:spcPts val="0"/>
                        </a:spcAft>
                        <a:buSzPts val="1000"/>
                        <a:buFont typeface="Oswald"/>
                        <a:buChar char="●"/>
                      </a:pPr>
                      <a:r>
                        <a:rPr lang="ru-RU" sz="800" dirty="0" smtClean="0">
                          <a:latin typeface="Oswald"/>
                          <a:ea typeface="Oswald"/>
                          <a:cs typeface="Oswald"/>
                          <a:sym typeface="Oswald"/>
                        </a:rPr>
                        <a:t>Подача заявления руководителю образовательной организации</a:t>
                      </a:r>
                    </a:p>
                    <a:p>
                      <a:pPr marL="179999" lvl="0" indent="-149225" algn="l" rtl="0">
                        <a:spcBef>
                          <a:spcPts val="0"/>
                        </a:spcBef>
                        <a:spcAft>
                          <a:spcPts val="0"/>
                        </a:spcAft>
                        <a:buSzPts val="1000"/>
                        <a:buFont typeface="Oswald"/>
                        <a:buChar char="●"/>
                      </a:pPr>
                      <a:r>
                        <a:rPr lang="ru-RU" sz="800" dirty="0" smtClean="0">
                          <a:solidFill>
                            <a:schemeClr val="tx1"/>
                          </a:solidFill>
                          <a:latin typeface="Oswald"/>
                          <a:ea typeface="Oswald"/>
                          <a:cs typeface="Oswald"/>
                          <a:sym typeface="Oswald"/>
                        </a:rPr>
                        <a:t>Документ, подтверждающий участие гражданина</a:t>
                      </a:r>
                      <a:r>
                        <a:rPr lang="ru" sz="800" baseline="0" dirty="0" smtClean="0">
                          <a:solidFill>
                            <a:schemeClr val="tx1"/>
                          </a:solidFill>
                          <a:latin typeface="Oswald"/>
                          <a:ea typeface="Oswald"/>
                          <a:cs typeface="Oswald"/>
                          <a:sym typeface="Oswald"/>
                        </a:rPr>
                        <a:t> (родителя, законного представителя ребенка) </a:t>
                      </a:r>
                      <a:r>
                        <a:rPr lang="ru" sz="800" dirty="0" smtClean="0">
                          <a:solidFill>
                            <a:schemeClr val="tx1"/>
                          </a:solidFill>
                          <a:latin typeface="Oswald"/>
                          <a:ea typeface="Oswald"/>
                          <a:cs typeface="Oswald"/>
                          <a:sym typeface="Oswald"/>
                        </a:rPr>
                        <a:t>в специальной военной операции на территориях</a:t>
                      </a:r>
                      <a:r>
                        <a:rPr lang="ru" sz="800" baseline="0" dirty="0" smtClean="0">
                          <a:solidFill>
                            <a:schemeClr val="tx1"/>
                          </a:solidFill>
                          <a:latin typeface="Oswald"/>
                          <a:ea typeface="Oswald"/>
                          <a:cs typeface="Oswald"/>
                          <a:sym typeface="Oswald"/>
                        </a:rPr>
                        <a:t> </a:t>
                      </a:r>
                      <a:r>
                        <a:rPr lang="ru" sz="800" dirty="0" smtClean="0">
                          <a:solidFill>
                            <a:schemeClr val="tx1"/>
                          </a:solidFill>
                          <a:latin typeface="Oswald"/>
                          <a:ea typeface="Oswald"/>
                          <a:cs typeface="Oswald"/>
                          <a:sym typeface="Oswald"/>
                        </a:rPr>
                        <a:t>Украины, Донецкой Народной Республики и Луганской Народной Республики</a:t>
                      </a:r>
                      <a:endParaRPr lang="ru-RU" sz="800" dirty="0" smtClean="0">
                        <a:solidFill>
                          <a:schemeClr val="tx1"/>
                        </a:solidFill>
                        <a:latin typeface="Oswald"/>
                        <a:ea typeface="Oswald"/>
                        <a:cs typeface="Oswald"/>
                        <a:sym typeface="Oswald"/>
                      </a:endParaRPr>
                    </a:p>
                    <a:p>
                      <a:pPr marL="179999" lvl="0" indent="-149225" algn="l" defTabSz="342900" rtl="0" eaLnBrk="1" latinLnBrk="0" hangingPunct="1">
                        <a:spcBef>
                          <a:spcPts val="0"/>
                        </a:spcBef>
                        <a:spcAft>
                          <a:spcPts val="0"/>
                        </a:spcAft>
                        <a:buSzPts val="1000"/>
                        <a:buFont typeface="Oswald"/>
                        <a:buChar char="●"/>
                      </a:pPr>
                      <a:r>
                        <a:rPr lang="ru-RU" sz="800" b="0" kern="1200" dirty="0" smtClean="0">
                          <a:solidFill>
                            <a:schemeClr val="tx1"/>
                          </a:solidFill>
                          <a:latin typeface="Oswald"/>
                          <a:ea typeface="Oswald"/>
                          <a:cs typeface="Oswald"/>
                          <a:sym typeface="Oswald"/>
                        </a:rPr>
                        <a:t>Граждане или родители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179999" lvl="0" indent="-86399" algn="l" rtl="0">
                        <a:spcBef>
                          <a:spcPts val="0"/>
                        </a:spcBef>
                        <a:spcAft>
                          <a:spcPts val="0"/>
                        </a:spcAft>
                        <a:buNone/>
                      </a:pPr>
                      <a:endParaRPr sz="800" b="0" dirty="0">
                        <a:solidFill>
                          <a:schemeClr val="tx1"/>
                        </a:solidFill>
                        <a:latin typeface="Oswald"/>
                        <a:ea typeface="Oswald"/>
                        <a:cs typeface="Oswald"/>
                        <a:sym typeface="Oswald"/>
                      </a:endParaRPr>
                    </a:p>
                  </a:txBody>
                  <a:tcPr marL="91425" marR="91425" marT="91425" marB="91425" anchor="ctr"/>
                </a:tc>
                <a:extLst>
                  <a:ext uri="{0D108BD9-81ED-4DB2-BD59-A6C34878D82A}">
                    <a16:rowId xmlns:a16="http://schemas.microsoft.com/office/drawing/2014/main" val="10005"/>
                  </a:ext>
                </a:extLst>
              </a:tr>
            </a:tbl>
          </a:graphicData>
        </a:graphic>
      </p:graphicFrame>
      <p:sp>
        <p:nvSpPr>
          <p:cNvPr id="263" name="Google Shape;263;p38"/>
          <p:cNvSpPr txBox="1">
            <a:spLocks noGrp="1"/>
          </p:cNvSpPr>
          <p:nvPr>
            <p:ph type="ctrTitle"/>
          </p:nvPr>
        </p:nvSpPr>
        <p:spPr>
          <a:xfrm>
            <a:off x="2674050" y="0"/>
            <a:ext cx="5760000" cy="682486"/>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dirty="0">
                <a:solidFill>
                  <a:srgbClr val="000000"/>
                </a:solidFill>
                <a:latin typeface="Oswald"/>
                <a:ea typeface="Oswald"/>
                <a:cs typeface="Oswald"/>
                <a:sym typeface="Oswald"/>
              </a:rPr>
              <a:t>ДЕНЕЖНАЯ КОМПЕНСАЦИЯ НА ПРИОБРЕТЕНИЕ КОМПЛЕКТА ОДЕЖДЫ, ОБУВИ, МЯГКОГО ИНВЕНТАРЯ</a:t>
            </a:r>
            <a:endParaRPr sz="2600" dirty="0">
              <a:solidFill>
                <a:srgbClr val="000000"/>
              </a:solidFill>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315"/>
        <p:cNvGrpSpPr/>
        <p:nvPr/>
      </p:nvGrpSpPr>
      <p:grpSpPr>
        <a:xfrm>
          <a:off x="0" y="0"/>
          <a:ext cx="0" cy="0"/>
          <a:chOff x="0" y="0"/>
          <a:chExt cx="0" cy="0"/>
        </a:xfrm>
      </p:grpSpPr>
      <p:sp>
        <p:nvSpPr>
          <p:cNvPr id="316" name="Google Shape;316;p46"/>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400" dirty="0">
                <a:solidFill>
                  <a:srgbClr val="000000"/>
                </a:solidFill>
                <a:latin typeface="Oswald"/>
                <a:ea typeface="Oswald"/>
                <a:cs typeface="Oswald"/>
                <a:sym typeface="Oswald"/>
              </a:rPr>
              <a:t>Компенсация затрат родителям на получение </a:t>
            </a:r>
            <a:r>
              <a:rPr lang="ru" sz="1400" dirty="0" smtClean="0">
                <a:solidFill>
                  <a:schemeClr val="tx1"/>
                </a:solidFill>
                <a:latin typeface="Oswald"/>
                <a:ea typeface="Oswald"/>
                <a:cs typeface="Oswald"/>
                <a:sym typeface="Oswald"/>
              </a:rPr>
              <a:t>обучающимися</a:t>
            </a:r>
            <a:r>
              <a:rPr lang="ru" sz="1400" dirty="0" smtClean="0">
                <a:solidFill>
                  <a:srgbClr val="000000"/>
                </a:solidFill>
                <a:latin typeface="Oswald"/>
                <a:ea typeface="Oswald"/>
                <a:cs typeface="Oswald"/>
                <a:sym typeface="Oswald"/>
              </a:rPr>
              <a:t> </a:t>
            </a:r>
            <a:r>
              <a:rPr lang="ru" sz="1400" dirty="0">
                <a:solidFill>
                  <a:srgbClr val="000000"/>
                </a:solidFill>
                <a:latin typeface="Oswald"/>
                <a:ea typeface="Oswald"/>
                <a:cs typeface="Oswald"/>
                <a:sym typeface="Oswald"/>
              </a:rPr>
              <a:t>общего образования в форме семейного образования</a:t>
            </a:r>
            <a:endParaRPr sz="1400" dirty="0">
              <a:solidFill>
                <a:srgbClr val="000000"/>
              </a:solidFill>
              <a:latin typeface="Oswald"/>
              <a:ea typeface="Oswald"/>
              <a:cs typeface="Oswald"/>
              <a:sym typeface="Oswald"/>
            </a:endParaRPr>
          </a:p>
        </p:txBody>
      </p:sp>
      <p:sp>
        <p:nvSpPr>
          <p:cNvPr id="317" name="Google Shape;317;p46"/>
          <p:cNvSpPr/>
          <p:nvPr/>
        </p:nvSpPr>
        <p:spPr>
          <a:xfrm>
            <a:off x="293125" y="109690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sz="1300" b="1" dirty="0">
                <a:solidFill>
                  <a:schemeClr val="tx1"/>
                </a:solidFill>
                <a:latin typeface="Oswald"/>
                <a:ea typeface="Oswald"/>
                <a:cs typeface="Oswald"/>
                <a:sym typeface="Oswald"/>
              </a:rPr>
              <a:t>Нормативные основания</a:t>
            </a:r>
            <a:endParaRPr sz="1300" b="1" dirty="0">
              <a:solidFill>
                <a:schemeClr val="tx1"/>
              </a:solidFill>
              <a:latin typeface="Oswald"/>
              <a:ea typeface="Oswald"/>
              <a:cs typeface="Oswald"/>
              <a:sym typeface="Oswald"/>
            </a:endParaRPr>
          </a:p>
          <a:p>
            <a:pPr marL="0" marR="0" lvl="0" indent="0" algn="ctr" rtl="0">
              <a:spcBef>
                <a:spcPts val="0"/>
              </a:spcBef>
              <a:spcAft>
                <a:spcPts val="0"/>
              </a:spcAft>
              <a:buNone/>
            </a:pPr>
            <a:endParaRPr sz="1300"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smtClean="0">
                <a:solidFill>
                  <a:schemeClr val="tx1"/>
                </a:solidFill>
                <a:latin typeface="Oswald"/>
                <a:ea typeface="Oswald"/>
                <a:cs typeface="Oswald"/>
                <a:sym typeface="Oswald"/>
              </a:rPr>
              <a:t>Постановление </a:t>
            </a:r>
            <a:r>
              <a:rPr lang="ru" sz="1300" dirty="0">
                <a:solidFill>
                  <a:schemeClr val="tx1"/>
                </a:solidFill>
                <a:latin typeface="Oswald"/>
                <a:ea typeface="Oswald"/>
                <a:cs typeface="Oswald"/>
                <a:sym typeface="Oswald"/>
              </a:rPr>
              <a:t>Правительства Свердловской области от </a:t>
            </a:r>
            <a:r>
              <a:rPr lang="ru" sz="1300" dirty="0" smtClean="0">
                <a:solidFill>
                  <a:schemeClr val="tx1"/>
                </a:solidFill>
                <a:latin typeface="Oswald"/>
                <a:ea typeface="Oswald"/>
                <a:cs typeface="Oswald"/>
                <a:sym typeface="Oswald"/>
              </a:rPr>
              <a:t>10.07.2013 </a:t>
            </a:r>
            <a:r>
              <a:rPr lang="ru" sz="1300" dirty="0">
                <a:solidFill>
                  <a:schemeClr val="tx1"/>
                </a:solidFill>
                <a:latin typeface="Oswald"/>
                <a:ea typeface="Oswald"/>
                <a:cs typeface="Oswald"/>
                <a:sym typeface="Oswald"/>
              </a:rPr>
              <a:t>№ 873-ПП "Об утверждении Порядка финансирования расходов, связанных с получением начального общего, основного общего, среднего общего образования в форме семейного образования”</a:t>
            </a:r>
            <a:endParaRPr sz="1300" dirty="0">
              <a:solidFill>
                <a:schemeClr val="tx1"/>
              </a:solidFill>
              <a:highlight>
                <a:srgbClr val="FF0000"/>
              </a:highlight>
              <a:latin typeface="Oswald"/>
              <a:ea typeface="Oswald"/>
              <a:cs typeface="Oswald"/>
              <a:sym typeface="Oswald"/>
            </a:endParaRPr>
          </a:p>
          <a:p>
            <a:pPr marL="457200" lvl="0" indent="0" algn="l"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a:t>
            </a:r>
            <a:r>
              <a:rPr lang="ru" sz="1300" b="1" dirty="0" smtClean="0">
                <a:solidFill>
                  <a:schemeClr val="tx1"/>
                </a:solidFill>
                <a:latin typeface="Oswald"/>
                <a:ea typeface="Oswald"/>
                <a:cs typeface="Oswald"/>
                <a:sym typeface="Oswald"/>
              </a:rPr>
              <a:t>– денежная</a:t>
            </a:r>
          </a:p>
          <a:p>
            <a:pPr marL="0" lvl="0" indent="0" algn="ctr" rtl="0">
              <a:spcBef>
                <a:spcPts val="0"/>
              </a:spcBef>
              <a:spcAft>
                <a:spcPts val="0"/>
              </a:spcAft>
              <a:buNone/>
            </a:pPr>
            <a:endParaRPr lang="ru" sz="1300" b="1" dirty="0" smtClean="0">
              <a:solidFill>
                <a:schemeClr val="tx1"/>
              </a:solidFill>
              <a:latin typeface="Oswald"/>
              <a:ea typeface="Oswald"/>
              <a:cs typeface="Oswald"/>
              <a:sym typeface="Oswald"/>
            </a:endParaRPr>
          </a:p>
          <a:p>
            <a:pPr marL="0" lvl="0" indent="0" algn="ctr" rtl="0">
              <a:spcBef>
                <a:spcPts val="0"/>
              </a:spcBef>
              <a:spcAft>
                <a:spcPts val="0"/>
              </a:spcAft>
              <a:buNone/>
            </a:pPr>
            <a:r>
              <a:rPr lang="ru" sz="1300" dirty="0" smtClean="0">
                <a:solidFill>
                  <a:schemeClr val="tx1"/>
                </a:solidFill>
                <a:latin typeface="Oswald"/>
                <a:ea typeface="Oswald"/>
                <a:cs typeface="Oswald"/>
                <a:sym typeface="Oswald"/>
              </a:rPr>
              <a:t>Размер компенсации расчитывается в соответствии с п. 5 Постановления Правительства Свердловской области</a:t>
            </a:r>
          </a:p>
          <a:p>
            <a:pPr marL="0" lvl="0" indent="0" algn="ctr" rtl="0">
              <a:spcBef>
                <a:spcPts val="0"/>
              </a:spcBef>
              <a:spcAft>
                <a:spcPts val="0"/>
              </a:spcAft>
              <a:buNone/>
            </a:pPr>
            <a:r>
              <a:rPr lang="ru" sz="1300" dirty="0" smtClean="0">
                <a:solidFill>
                  <a:schemeClr val="tx1"/>
                </a:solidFill>
                <a:latin typeface="Oswald"/>
                <a:ea typeface="Oswald"/>
                <a:cs typeface="Oswald"/>
                <a:sym typeface="Oswald"/>
              </a:rPr>
              <a:t> от 10.07.2013 № 873-ПП</a:t>
            </a:r>
          </a:p>
          <a:p>
            <a:pPr marL="0" lvl="0" indent="0" algn="ctr" rtl="0">
              <a:spcBef>
                <a:spcPts val="0"/>
              </a:spcBef>
              <a:spcAft>
                <a:spcPts val="0"/>
              </a:spcAft>
              <a:buNone/>
            </a:pPr>
            <a:endParaRPr sz="1300" dirty="0" smtClean="0">
              <a:solidFill>
                <a:schemeClr val="tx1"/>
              </a:solidFill>
              <a:highlight>
                <a:schemeClr val="lt2"/>
              </a:highlight>
              <a:latin typeface="Oswald"/>
              <a:ea typeface="Oswald"/>
              <a:cs typeface="Oswald"/>
              <a:sym typeface="Oswald"/>
            </a:endParaRPr>
          </a:p>
          <a:p>
            <a:pPr marL="457200" lvl="0" indent="0" algn="ctr" rtl="0">
              <a:spcBef>
                <a:spcPts val="0"/>
              </a:spcBef>
              <a:spcAft>
                <a:spcPts val="0"/>
              </a:spcAft>
              <a:buNone/>
            </a:pPr>
            <a:r>
              <a:rPr lang="ru" sz="1300" b="1" dirty="0" smtClean="0">
                <a:solidFill>
                  <a:schemeClr val="tx1"/>
                </a:solidFill>
                <a:highlight>
                  <a:schemeClr val="lt2"/>
                </a:highlight>
                <a:latin typeface="Oswald"/>
                <a:ea typeface="Oswald"/>
                <a:cs typeface="Oswald"/>
                <a:sym typeface="Oswald"/>
              </a:rPr>
              <a:t>Периодичность </a:t>
            </a:r>
            <a:endParaRPr sz="1300" b="1" dirty="0" smtClean="0">
              <a:solidFill>
                <a:schemeClr val="tx1"/>
              </a:solidFill>
              <a:highlight>
                <a:schemeClr val="lt2"/>
              </a:highlight>
              <a:latin typeface="Oswald"/>
              <a:ea typeface="Oswald"/>
              <a:cs typeface="Oswald"/>
              <a:sym typeface="Oswald"/>
            </a:endParaRPr>
          </a:p>
          <a:p>
            <a:pPr marL="457200" lvl="0" indent="0" algn="l" rtl="0">
              <a:spcBef>
                <a:spcPts val="0"/>
              </a:spcBef>
              <a:spcAft>
                <a:spcPts val="0"/>
              </a:spcAft>
              <a:buNone/>
            </a:pPr>
            <a:endParaRPr sz="1300" dirty="0">
              <a:solidFill>
                <a:schemeClr val="tx1"/>
              </a:solidFill>
              <a:highlight>
                <a:schemeClr val="lt2"/>
              </a:highlight>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smtClean="0">
                <a:solidFill>
                  <a:schemeClr val="tx1"/>
                </a:solidFill>
                <a:latin typeface="Oswald"/>
                <a:ea typeface="Oswald"/>
                <a:cs typeface="Oswald"/>
                <a:sym typeface="Oswald"/>
              </a:rPr>
              <a:t>Ежемесячно</a:t>
            </a:r>
            <a:endParaRPr sz="1300" dirty="0">
              <a:solidFill>
                <a:schemeClr val="tx1"/>
              </a:solidFill>
              <a:highlight>
                <a:schemeClr val="lt2"/>
              </a:highlight>
              <a:latin typeface="Oswald"/>
              <a:ea typeface="Oswald"/>
              <a:cs typeface="Oswald"/>
              <a:sym typeface="Oswald"/>
            </a:endParaRPr>
          </a:p>
        </p:txBody>
      </p:sp>
      <p:sp>
        <p:nvSpPr>
          <p:cNvPr id="318" name="Google Shape;318;p4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5505</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98"/>
        <p:cNvGrpSpPr/>
        <p:nvPr/>
      </p:nvGrpSpPr>
      <p:grpSpPr>
        <a:xfrm>
          <a:off x="0" y="0"/>
          <a:ext cx="0" cy="0"/>
          <a:chOff x="0" y="0"/>
          <a:chExt cx="0" cy="0"/>
        </a:xfrm>
      </p:grpSpPr>
      <p:sp>
        <p:nvSpPr>
          <p:cNvPr id="99" name="Google Shape;99;p1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dirty="0">
                <a:solidFill>
                  <a:srgbClr val="000000"/>
                </a:solidFill>
                <a:latin typeface="Oswald"/>
                <a:ea typeface="Oswald"/>
                <a:cs typeface="Oswald"/>
                <a:sym typeface="Oswald"/>
              </a:rPr>
              <a:t>ВЫПЛАТА МАТЕРИАЛЬНОЙ ПОМОЩИ СТУДЕНТАМ И СЛУШАТЕЛЯМ, ОСВАИВАЮЩИМ ПРОГРАММЫ ПРОФЕССИОНАЛЬНОГО ОБУЧЕНИЯ</a:t>
            </a:r>
            <a:endParaRPr sz="2600" dirty="0">
              <a:solidFill>
                <a:srgbClr val="000000"/>
              </a:solidFill>
              <a:latin typeface="Oswald"/>
              <a:ea typeface="Oswald"/>
              <a:cs typeface="Oswald"/>
              <a:sym typeface="Oswald"/>
            </a:endParaRPr>
          </a:p>
        </p:txBody>
      </p:sp>
      <p:sp>
        <p:nvSpPr>
          <p:cNvPr id="100" name="Google Shape;100;p15"/>
          <p:cNvSpPr/>
          <p:nvPr/>
        </p:nvSpPr>
        <p:spPr>
          <a:xfrm>
            <a:off x="534800" y="123475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10.12.2014 </a:t>
            </a:r>
            <a:r>
              <a:rPr lang="ru" sz="1300" dirty="0" smtClean="0">
                <a:solidFill>
                  <a:schemeClr val="tx1"/>
                </a:solidFill>
                <a:latin typeface="Oswald"/>
                <a:ea typeface="Oswald"/>
                <a:cs typeface="Oswald"/>
                <a:sym typeface="Oswald"/>
              </a:rPr>
              <a:t>№ 1128-ПП </a:t>
            </a:r>
            <a:r>
              <a:rPr lang="ru" sz="1300" dirty="0">
                <a:solidFill>
                  <a:schemeClr val="tx1"/>
                </a:solidFill>
                <a:latin typeface="Oswald"/>
                <a:ea typeface="Oswald"/>
                <a:cs typeface="Oswald"/>
                <a:sym typeface="Oswald"/>
              </a:rPr>
              <a:t>«О материальной поддержке обучающихся в государственных профессиональных образовательных организациях Свердловской области»</a:t>
            </a:r>
            <a:endParaRPr sz="1300" dirty="0">
              <a:solidFill>
                <a:schemeClr val="tx1"/>
              </a:solidFill>
              <a:latin typeface="Oswald"/>
              <a:ea typeface="Oswald"/>
              <a:cs typeface="Oswald"/>
              <a:sym typeface="Oswald"/>
            </a:endParaRPr>
          </a:p>
          <a:p>
            <a:pPr marL="0" lvl="0" indent="0" algn="ctr" rtl="0">
              <a:spcBef>
                <a:spcPts val="0"/>
              </a:spcBef>
              <a:spcAft>
                <a:spcPts val="0"/>
              </a:spcAft>
              <a:buNone/>
            </a:pPr>
            <a:endParaRPr b="1"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 денежная</a:t>
            </a:r>
            <a:endParaRPr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indent="-311150">
              <a:buClr>
                <a:schemeClr val="dk2"/>
              </a:buClr>
              <a:buSzPts val="1300"/>
              <a:buFont typeface="Oswald"/>
              <a:buChar char="●"/>
            </a:pPr>
            <a:r>
              <a:rPr lang="ru-RU" sz="1300" dirty="0" smtClean="0">
                <a:solidFill>
                  <a:schemeClr val="tx1"/>
                </a:solidFill>
                <a:highlight>
                  <a:schemeClr val="lt2"/>
                </a:highlight>
                <a:latin typeface="Oswald"/>
                <a:ea typeface="Oswald"/>
                <a:cs typeface="Oswald"/>
              </a:rPr>
              <a:t>Минимальный </a:t>
            </a:r>
            <a:r>
              <a:rPr lang="ru-RU" sz="1300" dirty="0">
                <a:solidFill>
                  <a:schemeClr val="tx1"/>
                </a:solidFill>
                <a:highlight>
                  <a:schemeClr val="lt2"/>
                </a:highlight>
                <a:latin typeface="Oswald"/>
                <a:ea typeface="Oswald"/>
                <a:cs typeface="Oswald"/>
              </a:rPr>
              <a:t>размер материальной помощи не может быть меньше размера норматива государственной академической стипендии для студентов, обучающихся по образовательным программам среднего профессионального образования</a:t>
            </a:r>
            <a:endParaRPr sz="1300" dirty="0">
              <a:solidFill>
                <a:schemeClr val="tx1"/>
              </a:solidFill>
              <a:highlight>
                <a:schemeClr val="lt2"/>
              </a:highlight>
              <a:latin typeface="Oswald"/>
              <a:ea typeface="Oswald"/>
              <a:cs typeface="Oswald"/>
              <a:sym typeface="Oswald"/>
            </a:endParaRPr>
          </a:p>
          <a:p>
            <a:pPr marL="457200" indent="-311150">
              <a:buClr>
                <a:schemeClr val="dk2"/>
              </a:buClr>
              <a:buSzPts val="1300"/>
              <a:buFont typeface="Oswald"/>
              <a:buChar char="●"/>
            </a:pPr>
            <a:endParaRPr sz="1300" dirty="0">
              <a:solidFill>
                <a:schemeClr val="tx1"/>
              </a:solidFill>
              <a:highlight>
                <a:schemeClr val="lt2"/>
              </a:highlight>
              <a:latin typeface="Oswald"/>
              <a:ea typeface="Oswald"/>
              <a:cs typeface="Oswald"/>
              <a:sym typeface="Oswald"/>
            </a:endParaRPr>
          </a:p>
          <a:p>
            <a:pPr marL="0" marR="0" lvl="0" indent="0" algn="ctr" rtl="0">
              <a:spcBef>
                <a:spcPts val="0"/>
              </a:spcBef>
              <a:spcAft>
                <a:spcPts val="0"/>
              </a:spcAft>
              <a:buNone/>
            </a:pPr>
            <a:r>
              <a:rPr lang="ru" b="1" dirty="0">
                <a:solidFill>
                  <a:schemeClr val="tx1"/>
                </a:solidFill>
                <a:highlight>
                  <a:schemeClr val="lt2"/>
                </a:highlight>
                <a:latin typeface="Oswald"/>
                <a:ea typeface="Oswald"/>
                <a:cs typeface="Oswald"/>
                <a:sym typeface="Oswald"/>
              </a:rPr>
              <a:t>Периодичность выплаты</a:t>
            </a:r>
            <a:endParaRPr b="1" dirty="0">
              <a:solidFill>
                <a:schemeClr val="tx1"/>
              </a:solidFill>
              <a:highlight>
                <a:schemeClr val="lt2"/>
              </a:highlight>
              <a:latin typeface="Oswald"/>
              <a:ea typeface="Oswald"/>
              <a:cs typeface="Oswald"/>
              <a:sym typeface="Oswald"/>
            </a:endParaRPr>
          </a:p>
          <a:p>
            <a:pPr marL="457200" marR="0" lvl="0" indent="0" algn="ctr" rtl="0">
              <a:spcBef>
                <a:spcPts val="0"/>
              </a:spcBef>
              <a:spcAft>
                <a:spcPts val="0"/>
              </a:spcAft>
              <a:buNone/>
            </a:pPr>
            <a:endParaRPr b="1" dirty="0">
              <a:solidFill>
                <a:schemeClr val="tx1"/>
              </a:solidFill>
              <a:highlight>
                <a:srgbClr val="FF0000"/>
              </a:highlight>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Единовременно</a:t>
            </a:r>
            <a:endParaRPr sz="1300" dirty="0">
              <a:solidFill>
                <a:schemeClr val="tx1"/>
              </a:solidFill>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В соответствии с распорядительным актом образовательной организации, на основании заявления получателя МСЗ, </a:t>
            </a:r>
            <a:br>
              <a:rPr lang="ru" sz="1300" dirty="0">
                <a:solidFill>
                  <a:schemeClr val="tx1"/>
                </a:solidFill>
                <a:latin typeface="Oswald"/>
                <a:ea typeface="Oswald"/>
                <a:cs typeface="Oswald"/>
                <a:sym typeface="Oswald"/>
              </a:rPr>
            </a:br>
            <a:r>
              <a:rPr lang="ru" sz="1300" dirty="0">
                <a:solidFill>
                  <a:schemeClr val="tx1"/>
                </a:solidFill>
                <a:latin typeface="Oswald"/>
                <a:ea typeface="Oswald"/>
                <a:cs typeface="Oswald"/>
                <a:sym typeface="Oswald"/>
              </a:rPr>
              <a:t>не чаще 1 раза в 3 месяца</a:t>
            </a:r>
            <a:endParaRPr sz="1100" dirty="0">
              <a:solidFill>
                <a:schemeClr val="tx1"/>
              </a:solidFill>
              <a:highlight>
                <a:srgbClr val="FF0000"/>
              </a:highlight>
              <a:latin typeface="Oswald"/>
              <a:ea typeface="Oswald"/>
              <a:cs typeface="Oswald"/>
              <a:sym typeface="Oswald"/>
            </a:endParaRPr>
          </a:p>
        </p:txBody>
      </p:sp>
      <p:sp>
        <p:nvSpPr>
          <p:cNvPr id="101" name="Google Shape;101;p1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0428</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322"/>
        <p:cNvGrpSpPr/>
        <p:nvPr/>
      </p:nvGrpSpPr>
      <p:grpSpPr>
        <a:xfrm>
          <a:off x="0" y="0"/>
          <a:ext cx="0" cy="0"/>
          <a:chOff x="0" y="0"/>
          <a:chExt cx="0" cy="0"/>
        </a:xfrm>
      </p:grpSpPr>
      <p:sp>
        <p:nvSpPr>
          <p:cNvPr id="323" name="Google Shape;323;p47"/>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5505</a:t>
            </a:r>
            <a:endParaRPr sz="1500" b="1">
              <a:latin typeface="Oswald"/>
              <a:ea typeface="Oswald"/>
              <a:cs typeface="Oswald"/>
              <a:sym typeface="Oswald"/>
            </a:endParaRPr>
          </a:p>
        </p:txBody>
      </p:sp>
      <p:graphicFrame>
        <p:nvGraphicFramePr>
          <p:cNvPr id="324" name="Google Shape;324;p47"/>
          <p:cNvGraphicFramePr/>
          <p:nvPr>
            <p:extLst>
              <p:ext uri="{D42A27DB-BD31-4B8C-83A1-F6EECF244321}">
                <p14:modId xmlns:p14="http://schemas.microsoft.com/office/powerpoint/2010/main" val="3501677474"/>
              </p:ext>
            </p:extLst>
          </p:nvPr>
        </p:nvGraphicFramePr>
        <p:xfrm>
          <a:off x="324888" y="1271770"/>
          <a:ext cx="8494225" cy="202901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480400">
                <a:tc>
                  <a:txBody>
                    <a:bodyPr/>
                    <a:lstStyle/>
                    <a:p>
                      <a:pPr marL="179999" lvl="0" indent="-162599"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Родитель (законный представитель)</a:t>
                      </a:r>
                      <a:endParaRPr sz="1200" dirty="0">
                        <a:solidFill>
                          <a:schemeClr val="tx1"/>
                        </a:solidFill>
                        <a:latin typeface="Oswald"/>
                        <a:ea typeface="Oswald"/>
                        <a:cs typeface="Oswald"/>
                        <a:sym typeface="Oswald"/>
                      </a:endParaRPr>
                    </a:p>
                    <a:p>
                      <a:pPr marL="457200" lvl="0" indent="0" algn="l" rtl="0">
                        <a:spcBef>
                          <a:spcPts val="0"/>
                        </a:spcBef>
                        <a:spcAft>
                          <a:spcPts val="0"/>
                        </a:spcAft>
                        <a:buNone/>
                      </a:pP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Подача заявления руководителю образовательной </a:t>
                      </a:r>
                      <a:r>
                        <a:rPr lang="ru" sz="1200" dirty="0" smtClean="0">
                          <a:solidFill>
                            <a:schemeClr val="tx1"/>
                          </a:solidFill>
                          <a:latin typeface="Oswald"/>
                          <a:ea typeface="Oswald"/>
                          <a:cs typeface="Oswald"/>
                          <a:sym typeface="Oswald"/>
                        </a:rPr>
                        <a:t>организации</a:t>
                      </a:r>
                    </a:p>
                    <a:p>
                      <a:pPr marL="179999" lvl="0" indent="-161925" algn="l" rtl="0">
                        <a:spcBef>
                          <a:spcPts val="0"/>
                        </a:spcBef>
                        <a:spcAft>
                          <a:spcPts val="0"/>
                        </a:spcAft>
                        <a:buSzPts val="1200"/>
                        <a:buFont typeface="Oswald"/>
                        <a:buChar char="●"/>
                      </a:pPr>
                      <a:r>
                        <a:rPr lang="ru" sz="1200" dirty="0" smtClean="0">
                          <a:solidFill>
                            <a:schemeClr val="tx1"/>
                          </a:solidFill>
                          <a:latin typeface="Oswald"/>
                          <a:ea typeface="Oswald"/>
                          <a:cs typeface="Oswald"/>
                          <a:sym typeface="Oswald"/>
                        </a:rPr>
                        <a:t>Решение органа</a:t>
                      </a:r>
                      <a:r>
                        <a:rPr lang="ru" sz="1200" baseline="0" dirty="0" smtClean="0">
                          <a:solidFill>
                            <a:schemeClr val="tx1"/>
                          </a:solidFill>
                          <a:latin typeface="Oswald"/>
                          <a:ea typeface="Oswald"/>
                          <a:cs typeface="Oswald"/>
                          <a:sym typeface="Oswald"/>
                        </a:rPr>
                        <a:t> местного самоуправления, осуществляющего управление в сфере образования, о получении обучающимся общего образования в семейной форме</a:t>
                      </a:r>
                      <a:endParaRPr lang="ru" sz="1200" dirty="0" smtClean="0">
                        <a:solidFill>
                          <a:schemeClr val="tx1"/>
                        </a:solidFill>
                        <a:latin typeface="Oswald"/>
                        <a:ea typeface="Oswald"/>
                        <a:cs typeface="Oswald"/>
                        <a:sym typeface="Oswald"/>
                      </a:endParaRPr>
                    </a:p>
                    <a:p>
                      <a:pPr marL="179999" marR="0" lvl="0" indent="-161925" algn="l" rtl="0">
                        <a:lnSpc>
                          <a:spcPct val="100000"/>
                        </a:lnSpc>
                        <a:spcBef>
                          <a:spcPts val="0"/>
                        </a:spcBef>
                        <a:spcAft>
                          <a:spcPts val="0"/>
                        </a:spcAft>
                        <a:buClr>
                          <a:srgbClr val="000000"/>
                        </a:buClr>
                        <a:buSzPts val="1200"/>
                        <a:buFont typeface="Oswald"/>
                        <a:buChar char="●"/>
                      </a:pPr>
                      <a:r>
                        <a:rPr lang="ru-RU" sz="1200" b="0" i="0" u="none" strike="noStrike" cap="none" dirty="0" smtClean="0">
                          <a:solidFill>
                            <a:schemeClr val="tx1"/>
                          </a:solidFill>
                          <a:latin typeface="Oswald"/>
                          <a:ea typeface="Oswald"/>
                          <a:cs typeface="Oswald"/>
                          <a:sym typeface="Arial"/>
                        </a:rPr>
                        <a:t>Заключение договора с</a:t>
                      </a:r>
                      <a:r>
                        <a:rPr lang="ru-RU" sz="1200" b="0" i="0" u="none" strike="noStrike" cap="none" baseline="0" dirty="0" smtClean="0">
                          <a:solidFill>
                            <a:schemeClr val="tx1"/>
                          </a:solidFill>
                          <a:latin typeface="Oswald"/>
                          <a:ea typeface="Oswald"/>
                          <a:cs typeface="Oswald"/>
                          <a:sym typeface="Arial"/>
                        </a:rPr>
                        <a:t> образовательной организацией</a:t>
                      </a:r>
                      <a:endParaRPr sz="1200" dirty="0">
                        <a:solidFill>
                          <a:schemeClr val="tx1"/>
                        </a:solidFill>
                        <a:latin typeface="Oswald"/>
                        <a:ea typeface="Oswald"/>
                        <a:cs typeface="Oswald"/>
                        <a:sym typeface="Oswald"/>
                      </a:endParaRPr>
                    </a:p>
                    <a:p>
                      <a:pPr marL="179999" lvl="0" indent="0" algn="l" rtl="0">
                        <a:spcBef>
                          <a:spcPts val="0"/>
                        </a:spcBef>
                        <a:spcAft>
                          <a:spcPts val="0"/>
                        </a:spcAft>
                        <a:buNone/>
                      </a:pP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325" name="Google Shape;325;p47"/>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pPr>
            <a:r>
              <a:rPr lang="ru" sz="1400" dirty="0">
                <a:solidFill>
                  <a:srgbClr val="000000"/>
                </a:solidFill>
                <a:latin typeface="Oswald"/>
                <a:ea typeface="Oswald"/>
                <a:cs typeface="Oswald"/>
                <a:sym typeface="Oswald"/>
              </a:rPr>
              <a:t>Компенсация затрат родителям на получение </a:t>
            </a:r>
            <a:r>
              <a:rPr lang="ru" sz="1400" dirty="0">
                <a:solidFill>
                  <a:schemeClr val="tx1"/>
                </a:solidFill>
                <a:latin typeface="Oswald"/>
                <a:ea typeface="Oswald"/>
                <a:cs typeface="Oswald"/>
                <a:sym typeface="Oswald"/>
              </a:rPr>
              <a:t>обучающимися </a:t>
            </a:r>
            <a:r>
              <a:rPr lang="ru" sz="1400" dirty="0" smtClean="0">
                <a:solidFill>
                  <a:srgbClr val="000000"/>
                </a:solidFill>
                <a:latin typeface="Oswald"/>
                <a:ea typeface="Oswald"/>
                <a:cs typeface="Oswald"/>
                <a:sym typeface="Oswald"/>
              </a:rPr>
              <a:t>общего </a:t>
            </a:r>
            <a:r>
              <a:rPr lang="ru" sz="1400" dirty="0">
                <a:solidFill>
                  <a:srgbClr val="000000"/>
                </a:solidFill>
                <a:latin typeface="Oswald"/>
                <a:ea typeface="Oswald"/>
                <a:cs typeface="Oswald"/>
                <a:sym typeface="Oswald"/>
              </a:rPr>
              <a:t>образования в форме семейного образования</a:t>
            </a:r>
            <a:endParaRPr sz="1400" dirty="0">
              <a:solidFill>
                <a:srgbClr val="000000"/>
              </a:solidFill>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39"/>
          <p:cNvSpPr txBox="1">
            <a:spLocks noGrp="1"/>
          </p:cNvSpPr>
          <p:nvPr>
            <p:ph type="ctrTitle"/>
          </p:nvPr>
        </p:nvSpPr>
        <p:spPr>
          <a:xfrm>
            <a:off x="729450" y="1322450"/>
            <a:ext cx="7688100" cy="435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2000" dirty="0">
                <a:solidFill>
                  <a:schemeClr val="tx1"/>
                </a:solidFill>
                <a:latin typeface="Oswald"/>
                <a:ea typeface="Oswald"/>
                <a:cs typeface="Oswald"/>
                <a:sym typeface="Oswald"/>
              </a:rPr>
              <a:t>Меры назначаемые в натуральной форме</a:t>
            </a:r>
            <a:endParaRPr dirty="0">
              <a:solidFill>
                <a:schemeClr val="tx1"/>
              </a:solidFill>
            </a:endParaRPr>
          </a:p>
        </p:txBody>
      </p:sp>
      <p:sp>
        <p:nvSpPr>
          <p:cNvPr id="269" name="Google Shape;269;p39"/>
          <p:cNvSpPr txBox="1">
            <a:spLocks noGrp="1"/>
          </p:cNvSpPr>
          <p:nvPr>
            <p:ph type="subTitle" idx="1"/>
          </p:nvPr>
        </p:nvSpPr>
        <p:spPr>
          <a:xfrm>
            <a:off x="729625" y="1960450"/>
            <a:ext cx="7688100" cy="1563300"/>
          </a:xfrm>
          <a:prstGeom prst="rect">
            <a:avLst/>
          </a:prstGeom>
        </p:spPr>
        <p:txBody>
          <a:bodyPr spcFirstLastPara="1" wrap="square" lIns="91425" tIns="91425" rIns="91425" bIns="91425" anchor="t" anchorCtr="0">
            <a:noAutofit/>
          </a:bodyPr>
          <a:lstStyle/>
          <a:p>
            <a:pPr marL="457200" indent="-349250" algn="l">
              <a:lnSpc>
                <a:spcPct val="90000"/>
              </a:lnSpc>
              <a:spcBef>
                <a:spcPts val="0"/>
              </a:spcBef>
              <a:buClr>
                <a:schemeClr val="dk2"/>
              </a:buClr>
              <a:buSzPts val="1900"/>
              <a:buFont typeface="Oswald"/>
              <a:buChar char="●"/>
            </a:pPr>
            <a:r>
              <a:rPr lang="ru-RU" sz="1600" dirty="0" smtClean="0">
                <a:solidFill>
                  <a:schemeClr val="tx1"/>
                </a:solidFill>
                <a:latin typeface="Oswald"/>
                <a:ea typeface="Oswald"/>
                <a:cs typeface="Oswald"/>
                <a:sym typeface="Oswald"/>
              </a:rPr>
              <a:t>0563 Обеспечение бесплатным проездом один раз в год к месту жительства и обратно к месту учебы (выдача билетов)</a:t>
            </a:r>
          </a:p>
          <a:p>
            <a:pPr marL="457200" lvl="0" indent="-349250" algn="l">
              <a:lnSpc>
                <a:spcPct val="90000"/>
              </a:lnSpc>
              <a:spcBef>
                <a:spcPts val="0"/>
              </a:spcBef>
              <a:buClr>
                <a:schemeClr val="dk2"/>
              </a:buClr>
              <a:buSzPts val="1900"/>
              <a:buFont typeface="Oswald"/>
              <a:buChar char="●"/>
            </a:pPr>
            <a:r>
              <a:rPr lang="ru" sz="1600" dirty="0">
                <a:solidFill>
                  <a:schemeClr val="tx1"/>
                </a:solidFill>
                <a:latin typeface="Oswald"/>
                <a:ea typeface="Oswald"/>
                <a:cs typeface="Oswald"/>
                <a:sym typeface="Oswald"/>
              </a:rPr>
              <a:t>0758 Предоставление бесплатного питания</a:t>
            </a:r>
          </a:p>
          <a:p>
            <a:pPr marL="457200" indent="-349250" algn="l">
              <a:lnSpc>
                <a:spcPct val="90000"/>
              </a:lnSpc>
              <a:spcBef>
                <a:spcPts val="0"/>
              </a:spcBef>
              <a:buClr>
                <a:schemeClr val="dk2"/>
              </a:buClr>
              <a:buSzPts val="1900"/>
              <a:buFont typeface="Oswald"/>
              <a:buChar char="●"/>
            </a:pPr>
            <a:r>
              <a:rPr lang="ru" sz="1600" dirty="0" smtClean="0">
                <a:solidFill>
                  <a:schemeClr val="tx1"/>
                </a:solidFill>
                <a:latin typeface="Oswald"/>
                <a:ea typeface="Oswald"/>
                <a:cs typeface="Oswald"/>
                <a:sym typeface="Oswald"/>
              </a:rPr>
              <a:t>0760 </a:t>
            </a:r>
            <a:r>
              <a:rPr lang="ru" sz="1600" dirty="0">
                <a:solidFill>
                  <a:schemeClr val="tx1"/>
                </a:solidFill>
                <a:latin typeface="Oswald"/>
                <a:ea typeface="Oswald"/>
                <a:cs typeface="Oswald"/>
                <a:sym typeface="Oswald"/>
              </a:rPr>
              <a:t>Обеспечение бесплатным проездом на городском, пригородном транспорте, в сельской местности на внутрирайонном транспорте (кроме такси)</a:t>
            </a:r>
            <a:endParaRPr sz="1600" dirty="0">
              <a:solidFill>
                <a:schemeClr val="tx1"/>
              </a:solidFill>
              <a:latin typeface="Oswald"/>
              <a:ea typeface="Oswald"/>
              <a:cs typeface="Oswald"/>
              <a:sym typeface="Oswald"/>
            </a:endParaRPr>
          </a:p>
          <a:p>
            <a:pPr marL="457200" indent="-349250" algn="l">
              <a:lnSpc>
                <a:spcPct val="90000"/>
              </a:lnSpc>
              <a:spcBef>
                <a:spcPts val="0"/>
              </a:spcBef>
              <a:buClr>
                <a:schemeClr val="dk2"/>
              </a:buClr>
              <a:buSzPts val="1900"/>
              <a:buFont typeface="Oswald"/>
              <a:buChar char="●"/>
            </a:pPr>
            <a:r>
              <a:rPr lang="ru" sz="1600" dirty="0">
                <a:solidFill>
                  <a:schemeClr val="tx1"/>
                </a:solidFill>
                <a:latin typeface="Oswald"/>
                <a:ea typeface="Oswald"/>
                <a:cs typeface="Oswald"/>
                <a:sym typeface="Oswald"/>
              </a:rPr>
              <a:t>0782 Обеспечение отдыха и оздоровления детей за счет бюджета</a:t>
            </a:r>
          </a:p>
          <a:p>
            <a:pPr marL="457200" indent="-349250" algn="l">
              <a:lnSpc>
                <a:spcPct val="90000"/>
              </a:lnSpc>
              <a:spcBef>
                <a:spcPts val="0"/>
              </a:spcBef>
              <a:buClr>
                <a:schemeClr val="dk2"/>
              </a:buClr>
              <a:buSzPts val="1900"/>
              <a:buFont typeface="Oswald"/>
              <a:buChar char="●"/>
            </a:pPr>
            <a:r>
              <a:rPr lang="ru" sz="1600" dirty="0">
                <a:solidFill>
                  <a:schemeClr val="tx1"/>
                </a:solidFill>
                <a:latin typeface="Oswald"/>
                <a:ea typeface="Oswald"/>
                <a:cs typeface="Oswald"/>
                <a:sym typeface="Oswald"/>
              </a:rPr>
              <a:t>0835 Государственное обеспечение одеждой, обувью, мягким инвентарем</a:t>
            </a:r>
            <a:endParaRPr sz="1600" dirty="0">
              <a:solidFill>
                <a:schemeClr val="tx1"/>
              </a:solidFill>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73"/>
        <p:cNvGrpSpPr/>
        <p:nvPr/>
      </p:nvGrpSpPr>
      <p:grpSpPr>
        <a:xfrm>
          <a:off x="0" y="0"/>
          <a:ext cx="0" cy="0"/>
          <a:chOff x="0" y="0"/>
          <a:chExt cx="0" cy="0"/>
        </a:xfrm>
      </p:grpSpPr>
      <p:sp>
        <p:nvSpPr>
          <p:cNvPr id="274" name="Google Shape;274;p40"/>
          <p:cNvSpPr/>
          <p:nvPr/>
        </p:nvSpPr>
        <p:spPr>
          <a:xfrm>
            <a:off x="492159" y="798632"/>
            <a:ext cx="8053500" cy="3849824"/>
          </a:xfrm>
          <a:prstGeom prst="rect">
            <a:avLst/>
          </a:prstGeom>
          <a:noFill/>
          <a:ln>
            <a:noFill/>
          </a:ln>
        </p:spPr>
        <p:txBody>
          <a:bodyPr spcFirstLastPara="1" wrap="square" lIns="68575" tIns="34275" rIns="68575" bIns="34275" anchor="t" anchorCtr="0">
            <a:noAutofit/>
          </a:bodyPr>
          <a:lstStyle/>
          <a:p>
            <a:pPr marL="0" lvl="0" indent="0" algn="ctr" rtl="0">
              <a:spcBef>
                <a:spcPts val="0"/>
              </a:spcBef>
              <a:spcAft>
                <a:spcPts val="0"/>
              </a:spcAft>
              <a:buNone/>
            </a:pPr>
            <a:r>
              <a:rPr lang="ru" sz="1300" b="1" dirty="0">
                <a:solidFill>
                  <a:schemeClr val="tx1"/>
                </a:solidFill>
                <a:latin typeface="Oswald"/>
                <a:ea typeface="Oswald"/>
                <a:cs typeface="Oswald"/>
                <a:sym typeface="Oswald"/>
              </a:rPr>
              <a:t>Нормативные основания</a:t>
            </a:r>
            <a:endParaRPr sz="1300" b="1" dirty="0">
              <a:solidFill>
                <a:schemeClr val="tx1"/>
              </a:solidFill>
              <a:latin typeface="Oswald"/>
              <a:ea typeface="Oswald"/>
              <a:cs typeface="Oswald"/>
              <a:sym typeface="Oswald"/>
            </a:endParaRPr>
          </a:p>
          <a:p>
            <a:pPr marL="0" marR="0" lvl="0" indent="0" algn="ctr" rtl="0">
              <a:spcBef>
                <a:spcPts val="0"/>
              </a:spcBef>
              <a:spcAft>
                <a:spcPts val="0"/>
              </a:spcAft>
              <a:buNone/>
            </a:pPr>
            <a:endParaRPr sz="1300" dirty="0">
              <a:solidFill>
                <a:schemeClr val="tx1"/>
              </a:solidFill>
              <a:latin typeface="Oswald"/>
              <a:ea typeface="Oswald"/>
              <a:cs typeface="Oswald"/>
              <a:sym typeface="Oswald"/>
            </a:endParaRPr>
          </a:p>
          <a:p>
            <a:pPr marL="457200" lvl="0" indent="-304800">
              <a:buClr>
                <a:schemeClr val="dk2"/>
              </a:buClr>
              <a:buSzPts val="1200"/>
              <a:buFont typeface="Oswald"/>
              <a:buChar char="●"/>
            </a:pPr>
            <a:r>
              <a:rPr lang="ru-RU" sz="1300" dirty="0" smtClean="0">
                <a:solidFill>
                  <a:schemeClr val="tx1"/>
                </a:solidFill>
                <a:latin typeface="Oswald"/>
                <a:ea typeface="Oswald"/>
                <a:cs typeface="Oswald"/>
                <a:sym typeface="Oswald"/>
              </a:rPr>
              <a:t>Закон </a:t>
            </a:r>
            <a:r>
              <a:rPr lang="ru-RU" sz="1300" dirty="0">
                <a:solidFill>
                  <a:schemeClr val="tx1"/>
                </a:solidFill>
                <a:latin typeface="Oswald"/>
                <a:ea typeface="Oswald"/>
                <a:cs typeface="Oswald"/>
                <a:sym typeface="Oswald"/>
              </a:rPr>
              <a:t>Свердловской области от 26.07.2022 № 95-ОЗ «О внесении изменения в Закон Свердловской области «Об образовании в Свердловской области»</a:t>
            </a:r>
          </a:p>
          <a:p>
            <a:pPr marL="457200" lvl="0" indent="-304800">
              <a:buClr>
                <a:schemeClr val="dk2"/>
              </a:buClr>
              <a:buSzPts val="1200"/>
              <a:buFont typeface="Oswald"/>
              <a:buChar char="●"/>
            </a:pPr>
            <a:r>
              <a:rPr lang="ru-RU" sz="1300" dirty="0">
                <a:solidFill>
                  <a:schemeClr val="tx1"/>
                </a:solidFill>
                <a:latin typeface="Oswald"/>
                <a:ea typeface="Oswald"/>
                <a:cs typeface="Oswald"/>
                <a:sym typeface="Oswald"/>
              </a:rPr>
              <a:t>Закон Свердловской области от 26.07.2022 № 96-ОЗ «О внесении изменений в отдельные законы Свердловской области</a:t>
            </a:r>
            <a:r>
              <a:rPr lang="ru-RU" sz="1300" dirty="0" smtClean="0">
                <a:solidFill>
                  <a:schemeClr val="tx1"/>
                </a:solidFill>
                <a:latin typeface="Oswald"/>
                <a:ea typeface="Oswald"/>
                <a:cs typeface="Oswald"/>
                <a:sym typeface="Oswald"/>
              </a:rPr>
              <a:t>»</a:t>
            </a:r>
            <a:endParaRPr sz="1300" dirty="0">
              <a:solidFill>
                <a:schemeClr val="tx1"/>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05.03.2014 № 146 “Об обеспечении питанием обучающихся по очной форме обучения в государственных общеобразовательных организациях Свердловской </a:t>
            </a:r>
            <a:r>
              <a:rPr lang="ru" sz="1300" dirty="0" smtClean="0">
                <a:solidFill>
                  <a:schemeClr val="tx1"/>
                </a:solidFill>
                <a:latin typeface="Oswald"/>
                <a:ea typeface="Oswald"/>
                <a:cs typeface="Oswald"/>
                <a:sym typeface="Oswald"/>
              </a:rPr>
              <a:t>области...”</a:t>
            </a:r>
            <a:endParaRPr sz="1300" dirty="0">
              <a:solidFill>
                <a:schemeClr val="tx1"/>
              </a:solidFill>
              <a:latin typeface="Oswald"/>
              <a:ea typeface="Oswald"/>
              <a:cs typeface="Oswald"/>
              <a:sym typeface="Oswald"/>
            </a:endParaRPr>
          </a:p>
          <a:p>
            <a:pPr marL="457200" marR="0" lvl="0" indent="-304800" algn="l" rtl="0">
              <a:spcBef>
                <a:spcPts val="0"/>
              </a:spcBef>
              <a:spcAft>
                <a:spcPts val="0"/>
              </a:spcAft>
              <a:buClr>
                <a:schemeClr val="dk2"/>
              </a:buClr>
              <a:buSzPts val="12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03.09.2020 № 621 “Об организации бесплатного горячего питания обучающихся, получающих начальное общее образование в государственных образовательных организациях Свердловской области и муниципальных общеобразовательных организациях, расположенных на территории Свердловской </a:t>
            </a:r>
            <a:r>
              <a:rPr lang="ru" sz="1300" dirty="0" smtClean="0">
                <a:solidFill>
                  <a:schemeClr val="tx1"/>
                </a:solidFill>
                <a:latin typeface="Oswald"/>
                <a:ea typeface="Oswald"/>
                <a:cs typeface="Oswald"/>
                <a:sym typeface="Oswald"/>
              </a:rPr>
              <a:t>области«</a:t>
            </a:r>
          </a:p>
          <a:p>
            <a:pPr marL="914400" marR="0" lvl="0" indent="0" algn="l"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натуральная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endParaRPr sz="1300" b="1" dirty="0">
              <a:solidFill>
                <a:schemeClr val="tx1"/>
              </a:solidFill>
              <a:latin typeface="Oswald"/>
              <a:ea typeface="Oswald"/>
              <a:cs typeface="Oswald"/>
              <a:sym typeface="Oswald"/>
            </a:endParaRPr>
          </a:p>
          <a:p>
            <a:pPr marL="457200" lvl="0" indent="-304800" algn="just">
              <a:buClr>
                <a:schemeClr val="dk2"/>
              </a:buClr>
              <a:buSzPts val="1200"/>
              <a:buFont typeface="Oswald"/>
              <a:buChar char="●"/>
            </a:pPr>
            <a:r>
              <a:rPr lang="ru" sz="1300" dirty="0">
                <a:solidFill>
                  <a:schemeClr val="tx1"/>
                </a:solidFill>
                <a:latin typeface="Oswald"/>
                <a:ea typeface="Oswald"/>
                <a:cs typeface="Oswald"/>
                <a:sym typeface="Oswald"/>
              </a:rPr>
              <a:t>За счет субсидий из областного бюджета на финансовое обеспечение выполнения государственного задания учреждениями</a:t>
            </a:r>
            <a:endParaRPr sz="1300" dirty="0">
              <a:solidFill>
                <a:schemeClr val="tx1"/>
              </a:solidFill>
              <a:latin typeface="Oswald"/>
              <a:ea typeface="Oswald"/>
              <a:cs typeface="Oswald"/>
              <a:sym typeface="Oswald"/>
            </a:endParaRPr>
          </a:p>
          <a:p>
            <a:pPr marL="0" lvl="0" indent="0" algn="ctr" rtl="0">
              <a:spcBef>
                <a:spcPts val="0"/>
              </a:spcBef>
              <a:spcAft>
                <a:spcPts val="0"/>
              </a:spcAft>
              <a:buNone/>
            </a:pPr>
            <a:endParaRPr sz="1300" b="1"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предоставления</a:t>
            </a:r>
            <a:endParaRPr sz="1300" b="1" dirty="0">
              <a:solidFill>
                <a:schemeClr val="tx1"/>
              </a:solidFill>
              <a:latin typeface="Oswald"/>
              <a:ea typeface="Oswald"/>
              <a:cs typeface="Oswald"/>
              <a:sym typeface="Oswald"/>
            </a:endParaRPr>
          </a:p>
          <a:p>
            <a:pPr marL="457200" lvl="0" indent="-304800" algn="l" rtl="0">
              <a:spcBef>
                <a:spcPts val="0"/>
              </a:spcBef>
              <a:spcAft>
                <a:spcPts val="0"/>
              </a:spcAft>
              <a:buClr>
                <a:schemeClr val="dk2"/>
              </a:buClr>
              <a:buSzPts val="1200"/>
              <a:buFont typeface="Oswald"/>
              <a:buChar char="●"/>
            </a:pPr>
            <a:r>
              <a:rPr lang="ru" sz="1300" dirty="0">
                <a:solidFill>
                  <a:schemeClr val="tx1"/>
                </a:solidFill>
                <a:latin typeface="Oswald"/>
                <a:ea typeface="Oswald"/>
                <a:cs typeface="Oswald"/>
                <a:sym typeface="Oswald"/>
              </a:rPr>
              <a:t>Ежемесячно</a:t>
            </a:r>
            <a:endParaRPr sz="1300" dirty="0">
              <a:solidFill>
                <a:schemeClr val="tx1"/>
              </a:solidFill>
              <a:latin typeface="Oswald"/>
              <a:ea typeface="Oswald"/>
              <a:cs typeface="Oswald"/>
              <a:sym typeface="Oswald"/>
            </a:endParaRPr>
          </a:p>
        </p:txBody>
      </p:sp>
      <p:sp>
        <p:nvSpPr>
          <p:cNvPr id="275" name="Google Shape;275;p40"/>
          <p:cNvSpPr txBox="1">
            <a:spLocks noGrp="1"/>
          </p:cNvSpPr>
          <p:nvPr>
            <p:ph type="ctrTitle"/>
          </p:nvPr>
        </p:nvSpPr>
        <p:spPr>
          <a:xfrm>
            <a:off x="2579293" y="133750"/>
            <a:ext cx="5760000" cy="7077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ru" sz="1400" dirty="0">
                <a:solidFill>
                  <a:schemeClr val="tx1"/>
                </a:solidFill>
                <a:latin typeface="Oswald"/>
                <a:ea typeface="Oswald"/>
                <a:cs typeface="Oswald"/>
                <a:sym typeface="Oswald"/>
              </a:rPr>
              <a:t>ПРЕДОСТАВЛЕНИЕ БЕСПЛАТНОГО ПИТАНИЯ</a:t>
            </a:r>
            <a:endParaRPr sz="1400" dirty="0">
              <a:solidFill>
                <a:schemeClr val="tx1"/>
              </a:solidFill>
              <a:latin typeface="Oswald"/>
              <a:ea typeface="Oswald"/>
              <a:cs typeface="Oswald"/>
              <a:sym typeface="Oswald"/>
            </a:endParaRPr>
          </a:p>
        </p:txBody>
      </p:sp>
      <p:sp>
        <p:nvSpPr>
          <p:cNvPr id="276" name="Google Shape;276;p40"/>
          <p:cNvSpPr txBox="1"/>
          <p:nvPr/>
        </p:nvSpPr>
        <p:spPr>
          <a:xfrm>
            <a:off x="576589" y="13375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0758</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80"/>
        <p:cNvGrpSpPr/>
        <p:nvPr/>
      </p:nvGrpSpPr>
      <p:grpSpPr>
        <a:xfrm>
          <a:off x="0" y="0"/>
          <a:ext cx="0" cy="0"/>
          <a:chOff x="0" y="0"/>
          <a:chExt cx="0" cy="0"/>
        </a:xfrm>
      </p:grpSpPr>
      <p:sp>
        <p:nvSpPr>
          <p:cNvPr id="281" name="Google Shape;281;p41"/>
          <p:cNvSpPr txBox="1"/>
          <p:nvPr/>
        </p:nvSpPr>
        <p:spPr>
          <a:xfrm>
            <a:off x="747150" y="4617"/>
            <a:ext cx="1926900" cy="447426"/>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0758</a:t>
            </a:r>
            <a:endParaRPr sz="1500" b="1" dirty="0">
              <a:latin typeface="Oswald"/>
              <a:ea typeface="Oswald"/>
              <a:cs typeface="Oswald"/>
              <a:sym typeface="Oswald"/>
            </a:endParaRPr>
          </a:p>
        </p:txBody>
      </p:sp>
      <p:graphicFrame>
        <p:nvGraphicFramePr>
          <p:cNvPr id="282" name="Google Shape;282;p41"/>
          <p:cNvGraphicFramePr/>
          <p:nvPr>
            <p:extLst>
              <p:ext uri="{D42A27DB-BD31-4B8C-83A1-F6EECF244321}">
                <p14:modId xmlns:p14="http://schemas.microsoft.com/office/powerpoint/2010/main" val="222860479"/>
              </p:ext>
            </p:extLst>
          </p:nvPr>
        </p:nvGraphicFramePr>
        <p:xfrm>
          <a:off x="301199" y="390177"/>
          <a:ext cx="8494225" cy="4888902"/>
        </p:xfrm>
        <a:graphic>
          <a:graphicData uri="http://schemas.openxmlformats.org/drawingml/2006/table">
            <a:tbl>
              <a:tblPr>
                <a:noFill/>
                <a:tableStyleId>{BF4A3D39-4975-46BA-BE83-8B02B6239DEE}</a:tableStyleId>
              </a:tblPr>
              <a:tblGrid>
                <a:gridCol w="5412617">
                  <a:extLst>
                    <a:ext uri="{9D8B030D-6E8A-4147-A177-3AD203B41FA5}">
                      <a16:colId xmlns:a16="http://schemas.microsoft.com/office/drawing/2014/main" val="20000"/>
                    </a:ext>
                  </a:extLst>
                </a:gridCol>
                <a:gridCol w="3081608">
                  <a:extLst>
                    <a:ext uri="{9D8B030D-6E8A-4147-A177-3AD203B41FA5}">
                      <a16:colId xmlns:a16="http://schemas.microsoft.com/office/drawing/2014/main" val="20001"/>
                    </a:ext>
                  </a:extLst>
                </a:gridCol>
              </a:tblGrid>
              <a:tr h="356412">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ctr"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316836">
                <a:tc>
                  <a:txBody>
                    <a:bodyPr/>
                    <a:lstStyle/>
                    <a:p>
                      <a:pPr marL="179999" lvl="0" indent="-149899" algn="just" defTabSz="342900" rtl="0" eaLnBrk="1" latinLnBrk="0" hangingPunct="1">
                        <a:spcBef>
                          <a:spcPts val="0"/>
                        </a:spcBef>
                        <a:spcAft>
                          <a:spcPts val="0"/>
                        </a:spcAft>
                        <a:buSzPts val="1000"/>
                        <a:buFont typeface="Oswald"/>
                        <a:buChar char="●"/>
                      </a:pPr>
                      <a:r>
                        <a:rPr lang="ru" sz="800" kern="1200" dirty="0">
                          <a:solidFill>
                            <a:schemeClr val="tx1"/>
                          </a:solidFill>
                          <a:latin typeface="Oswald"/>
                          <a:ea typeface="Oswald"/>
                          <a:cs typeface="Oswald"/>
                          <a:sym typeface="Oswald"/>
                        </a:rPr>
                        <a:t>Ребенок-инвалид, лица в возрасте до 18 лет, которым установлена категория «ребенок-инвалид</a:t>
                      </a:r>
                      <a:r>
                        <a:rPr lang="ru" sz="800" kern="1200" dirty="0" smtClean="0">
                          <a:solidFill>
                            <a:schemeClr val="tx1"/>
                          </a:solidFill>
                          <a:latin typeface="Oswald"/>
                          <a:ea typeface="Oswald"/>
                          <a:cs typeface="Oswald"/>
                          <a:sym typeface="Oswald"/>
                        </a:rPr>
                        <a:t>»</a:t>
                      </a:r>
                    </a:p>
                    <a:p>
                      <a:pPr marL="179999" marR="0" lvl="0" indent="-149899" algn="just"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800" baseline="0" dirty="0" smtClean="0">
                          <a:solidFill>
                            <a:schemeClr val="tx1"/>
                          </a:solidFill>
                          <a:latin typeface="Oswald"/>
                          <a:ea typeface="Oswald"/>
                          <a:cs typeface="Oswald"/>
                          <a:sym typeface="Oswald"/>
                        </a:rPr>
                        <a:t> служащих умерли оба родителя или единственный родитель</a:t>
                      </a:r>
                    </a:p>
                    <a:p>
                      <a:pPr marL="179999" marR="0" lvl="0" indent="-149899" algn="just" defTabSz="342900" rtl="0" eaLnBrk="1" fontAlgn="auto" latinLnBrk="0" hangingPunct="1">
                        <a:lnSpc>
                          <a:spcPct val="100000"/>
                        </a:lnSpc>
                        <a:spcBef>
                          <a:spcPts val="0"/>
                        </a:spcBef>
                        <a:spcAft>
                          <a:spcPts val="0"/>
                        </a:spcAft>
                        <a:buClrTx/>
                        <a:buSzPts val="1000"/>
                        <a:buFont typeface="Oswald"/>
                        <a:buChar char="●"/>
                        <a:tabLst/>
                        <a:defRPr/>
                      </a:pPr>
                      <a:r>
                        <a:rPr lang="ru-RU" sz="800" kern="1200" baseline="0" dirty="0" smtClean="0">
                          <a:solidFill>
                            <a:schemeClr val="tx1"/>
                          </a:solidFill>
                          <a:latin typeface="Oswald"/>
                          <a:ea typeface="Oswald"/>
                          <a:cs typeface="Oswald"/>
                          <a:sym typeface="Oswald"/>
                        </a:rPr>
                        <a:t>Лица, потерявшие в период их обучения обоих родителей или единственного родителя, обучающихся по образовательным программам основного общего, среднего общего образования до завершения обучения по указанным программам</a:t>
                      </a:r>
                      <a:endParaRPr sz="8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800" kern="1200" dirty="0" smtClean="0">
                          <a:solidFill>
                            <a:schemeClr val="tx1"/>
                          </a:solidFill>
                          <a:latin typeface="Oswald"/>
                          <a:ea typeface="Oswald"/>
                          <a:cs typeface="Oswald"/>
                          <a:sym typeface="Oswald"/>
                        </a:rPr>
                        <a:t>Несовершеннолетние</a:t>
                      </a:r>
                      <a:r>
                        <a:rPr lang="ru" sz="800" kern="1200" dirty="0">
                          <a:solidFill>
                            <a:schemeClr val="tx1"/>
                          </a:solidFill>
                          <a:latin typeface="Oswald"/>
                          <a:ea typeface="Oswald"/>
                          <a:cs typeface="Oswald"/>
                          <a:sym typeface="Oswald"/>
                        </a:rPr>
                        <a:t>,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sz="8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800" kern="1200" dirty="0">
                          <a:solidFill>
                            <a:schemeClr val="tx1"/>
                          </a:solidFill>
                          <a:latin typeface="Oswald"/>
                          <a:ea typeface="Oswald"/>
                          <a:cs typeface="Oswald"/>
                          <a:sym typeface="Oswald"/>
                        </a:rPr>
                        <a:t>Учащиеся, проживающие в интернате при образовательной (общеобразовательной) организации</a:t>
                      </a:r>
                      <a:endParaRPr sz="8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800" kern="1200" dirty="0">
                          <a:solidFill>
                            <a:schemeClr val="tx1"/>
                          </a:solidFill>
                          <a:latin typeface="Oswald"/>
                          <a:ea typeface="Oswald"/>
                          <a:cs typeface="Oswald"/>
                          <a:sym typeface="Oswald"/>
                        </a:rPr>
                        <a:t>Обучающиеся с ограниченными возможностями здоровья</a:t>
                      </a:r>
                      <a:endParaRPr sz="8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800" kern="1200" dirty="0">
                          <a:solidFill>
                            <a:schemeClr val="tx1"/>
                          </a:solidFill>
                          <a:latin typeface="Oswald"/>
                          <a:ea typeface="Oswald"/>
                          <a:cs typeface="Oswald"/>
                          <a:sym typeface="Oswald"/>
                        </a:rPr>
                        <a:t>Дети-сироты</a:t>
                      </a:r>
                      <a:endParaRPr sz="8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800" kern="1200" dirty="0">
                          <a:solidFill>
                            <a:schemeClr val="tx1"/>
                          </a:solidFill>
                          <a:latin typeface="Oswald"/>
                          <a:ea typeface="Oswald"/>
                          <a:cs typeface="Oswald"/>
                          <a:sym typeface="Oswald"/>
                        </a:rPr>
                        <a:t>Дети, оставшиеся без попечения родителей</a:t>
                      </a:r>
                      <a:endParaRPr sz="8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RU" sz="800" kern="1200" dirty="0" smtClean="0">
                          <a:solidFill>
                            <a:schemeClr val="tx1"/>
                          </a:solidFill>
                          <a:latin typeface="Oswald"/>
                          <a:ea typeface="Oswald"/>
                          <a:cs typeface="Oswald"/>
                          <a:sym typeface="Oswald"/>
                        </a:rPr>
                        <a:t>Лица из числа детей-сирот и детей, оставшихся без попечения родителей обучающиеся:</a:t>
                      </a:r>
                    </a:p>
                    <a:p>
                      <a:pPr marL="30100" lvl="0" indent="0" algn="just" defTabSz="342900" rtl="0" eaLnBrk="1" latinLnBrk="0" hangingPunct="1">
                        <a:spcBef>
                          <a:spcPts val="0"/>
                        </a:spcBef>
                        <a:spcAft>
                          <a:spcPts val="0"/>
                        </a:spcAft>
                        <a:buSzPts val="1000"/>
                        <a:buFont typeface="Oswald"/>
                        <a:buNone/>
                      </a:pPr>
                      <a:r>
                        <a:rPr lang="ru-RU" sz="800" kern="1200" dirty="0" smtClean="0">
                          <a:solidFill>
                            <a:schemeClr val="tx1"/>
                          </a:solidFill>
                          <a:latin typeface="Oswald"/>
                          <a:ea typeface="Oswald"/>
                          <a:cs typeface="Oswald"/>
                          <a:sym typeface="Oswald"/>
                        </a:rPr>
                        <a:t>-</a:t>
                      </a:r>
                      <a:r>
                        <a:rPr lang="ru-RU" sz="800" kern="1200" baseline="0" dirty="0" smtClean="0">
                          <a:solidFill>
                            <a:schemeClr val="tx1"/>
                          </a:solidFill>
                          <a:latin typeface="Oswald"/>
                          <a:ea typeface="Oswald"/>
                          <a:cs typeface="Oswald"/>
                          <a:sym typeface="Oswald"/>
                        </a:rPr>
                        <a:t> по очной форме</a:t>
                      </a:r>
                      <a:r>
                        <a:rPr lang="ru-RU" sz="800" kern="1200" dirty="0" smtClean="0">
                          <a:solidFill>
                            <a:schemeClr val="tx1"/>
                          </a:solidFill>
                          <a:latin typeface="Oswald"/>
                          <a:ea typeface="Oswald"/>
                          <a:cs typeface="Oswald"/>
                          <a:sym typeface="Oswald"/>
                        </a:rPr>
                        <a:t> по</a:t>
                      </a:r>
                      <a:r>
                        <a:rPr lang="ru-RU" sz="800" kern="1200" baseline="0" dirty="0" smtClean="0">
                          <a:solidFill>
                            <a:schemeClr val="tx1"/>
                          </a:solidFill>
                          <a:latin typeface="Oswald"/>
                          <a:ea typeface="Oswald"/>
                          <a:cs typeface="Oswald"/>
                          <a:sym typeface="Oswald"/>
                        </a:rPr>
                        <a:t> основным профессиональным образовательным </a:t>
                      </a:r>
                      <a:r>
                        <a:rPr lang="ru-RU" sz="800" kern="1200" dirty="0" smtClean="0">
                          <a:solidFill>
                            <a:schemeClr val="tx1"/>
                          </a:solidFill>
                          <a:latin typeface="Oswald"/>
                          <a:ea typeface="Oswald"/>
                          <a:cs typeface="Oswald"/>
                          <a:sym typeface="Oswald"/>
                        </a:rPr>
                        <a:t>программам и (или) по программам профессиональной подготовки по профессиям рабочих, должностям служащих</a:t>
                      </a:r>
                    </a:p>
                    <a:p>
                      <a:pPr marL="30100" lvl="0" indent="0" algn="just" defTabSz="342900" rtl="0" eaLnBrk="1" latinLnBrk="0" hangingPunct="1">
                        <a:spcBef>
                          <a:spcPts val="0"/>
                        </a:spcBef>
                        <a:spcAft>
                          <a:spcPts val="0"/>
                        </a:spcAft>
                        <a:buSzPts val="1000"/>
                        <a:buFont typeface="Oswald"/>
                        <a:buNone/>
                      </a:pPr>
                      <a:r>
                        <a:rPr lang="ru-RU" sz="800" kern="1200" dirty="0" smtClean="0">
                          <a:solidFill>
                            <a:schemeClr val="tx1"/>
                          </a:solidFill>
                          <a:latin typeface="Oswald"/>
                          <a:ea typeface="Oswald"/>
                          <a:cs typeface="Oswald"/>
                          <a:sym typeface="Oswald"/>
                        </a:rPr>
                        <a:t>-по образовательным программам основного общего, среднего общего образования до завершения обучения по указанным программам</a:t>
                      </a:r>
                      <a:endParaRPr sz="8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800" kern="1200" dirty="0">
                          <a:solidFill>
                            <a:schemeClr val="tx1"/>
                          </a:solidFill>
                          <a:latin typeface="Oswald"/>
                          <a:ea typeface="Oswald"/>
                          <a:cs typeface="Oswald"/>
                          <a:sym typeface="Oswald"/>
                        </a:rPr>
                        <a:t>Дети из числа многодетных семей</a:t>
                      </a:r>
                      <a:endParaRPr sz="800" kern="1200" dirty="0">
                        <a:solidFill>
                          <a:schemeClr val="tx1"/>
                        </a:solidFill>
                        <a:latin typeface="Oswald"/>
                        <a:ea typeface="Oswald"/>
                        <a:cs typeface="Oswald"/>
                        <a:sym typeface="Oswald"/>
                      </a:endParaRPr>
                    </a:p>
                    <a:p>
                      <a:pPr marL="179999" lvl="0" indent="-149899" algn="just" defTabSz="342900" rtl="0" eaLnBrk="1" latinLnBrk="0" hangingPunct="1">
                        <a:spcBef>
                          <a:spcPts val="0"/>
                        </a:spcBef>
                        <a:spcAft>
                          <a:spcPts val="0"/>
                        </a:spcAft>
                        <a:buSzPts val="1000"/>
                        <a:buFont typeface="Oswald"/>
                        <a:buChar char="●"/>
                      </a:pPr>
                      <a:r>
                        <a:rPr lang="ru" sz="800" kern="1200" dirty="0">
                          <a:solidFill>
                            <a:schemeClr val="tx1"/>
                          </a:solidFill>
                          <a:latin typeface="Oswald"/>
                          <a:ea typeface="Oswald"/>
                          <a:cs typeface="Oswald"/>
                          <a:sym typeface="Oswald"/>
                        </a:rPr>
                        <a:t>Отдельные категории граждан, проживающие в малоимущих </a:t>
                      </a:r>
                      <a:r>
                        <a:rPr lang="ru" sz="800" kern="1200" dirty="0" smtClean="0">
                          <a:solidFill>
                            <a:schemeClr val="tx1"/>
                          </a:solidFill>
                          <a:latin typeface="Oswald"/>
                          <a:ea typeface="Oswald"/>
                          <a:cs typeface="Oswald"/>
                          <a:sym typeface="Oswald"/>
                        </a:rPr>
                        <a:t>семьях</a:t>
                      </a:r>
                      <a:endParaRPr sz="800" kern="1200" dirty="0">
                        <a:solidFill>
                          <a:schemeClr val="tx1"/>
                        </a:solidFill>
                        <a:latin typeface="Oswald"/>
                        <a:ea typeface="Oswald"/>
                        <a:cs typeface="Oswald"/>
                        <a:sym typeface="Oswald"/>
                      </a:endParaRPr>
                    </a:p>
                  </a:txBody>
                  <a:tcPr marL="91425" marR="91425" marT="91425" marB="91425"/>
                </a:tc>
                <a:tc>
                  <a:txBody>
                    <a:bodyPr/>
                    <a:lstStyle/>
                    <a:p>
                      <a:pPr marL="179999" lvl="0" indent="-158750" algn="l" rtl="0">
                        <a:spcBef>
                          <a:spcPts val="0"/>
                        </a:spcBef>
                        <a:spcAft>
                          <a:spcPts val="0"/>
                        </a:spcAft>
                        <a:buSzPts val="1150"/>
                        <a:buFont typeface="Oswald"/>
                        <a:buChar char="●"/>
                      </a:pPr>
                      <a:r>
                        <a:rPr lang="ru" sz="800" dirty="0">
                          <a:latin typeface="Oswald"/>
                          <a:ea typeface="Oswald"/>
                          <a:cs typeface="Oswald"/>
                          <a:sym typeface="Oswald"/>
                        </a:rPr>
                        <a:t>Подача заявления руководителю образовательной организации</a:t>
                      </a:r>
                      <a:endParaRPr sz="800" dirty="0">
                        <a:latin typeface="Oswald"/>
                        <a:ea typeface="Oswald"/>
                        <a:cs typeface="Oswald"/>
                        <a:sym typeface="Oswald"/>
                      </a:endParaRPr>
                    </a:p>
                    <a:p>
                      <a:pPr marL="179999" lvl="0" indent="-158750" algn="l" rtl="0">
                        <a:lnSpc>
                          <a:spcPct val="115000"/>
                        </a:lnSpc>
                        <a:spcBef>
                          <a:spcPts val="0"/>
                        </a:spcBef>
                        <a:spcAft>
                          <a:spcPts val="0"/>
                        </a:spcAft>
                        <a:buSzPts val="1150"/>
                        <a:buFont typeface="Oswald"/>
                        <a:buChar char="●"/>
                      </a:pPr>
                      <a:r>
                        <a:rPr lang="ru" sz="800" dirty="0">
                          <a:latin typeface="Oswald"/>
                          <a:ea typeface="Oswald"/>
                          <a:cs typeface="Oswald"/>
                          <a:sym typeface="Oswald"/>
                        </a:rPr>
                        <a:t>Справка о среднедушевом доходе семьи для предоставления бесплатного питания (завтрак или обед)</a:t>
                      </a:r>
                      <a:endParaRPr sz="800" dirty="0">
                        <a:latin typeface="Oswald"/>
                        <a:ea typeface="Oswald"/>
                        <a:cs typeface="Oswald"/>
                        <a:sym typeface="Oswald"/>
                      </a:endParaRPr>
                    </a:p>
                    <a:p>
                      <a:pPr marL="179999" lvl="0" indent="-158750" algn="l" rtl="0">
                        <a:lnSpc>
                          <a:spcPct val="115000"/>
                        </a:lnSpc>
                        <a:spcBef>
                          <a:spcPts val="0"/>
                        </a:spcBef>
                        <a:spcAft>
                          <a:spcPts val="0"/>
                        </a:spcAft>
                        <a:buSzPts val="1150"/>
                        <a:buFont typeface="Oswald"/>
                        <a:buChar char="●"/>
                      </a:pPr>
                      <a:r>
                        <a:rPr lang="ru" sz="800" dirty="0">
                          <a:latin typeface="Oswald"/>
                          <a:ea typeface="Oswald"/>
                          <a:cs typeface="Oswald"/>
                          <a:sym typeface="Oswald"/>
                        </a:rPr>
                        <a:t>Предоставление </a:t>
                      </a:r>
                      <a:r>
                        <a:rPr lang="ru" sz="800" dirty="0" smtClean="0">
                          <a:latin typeface="Oswald"/>
                          <a:ea typeface="Oswald"/>
                          <a:cs typeface="Oswald"/>
                          <a:sym typeface="Oswald"/>
                        </a:rPr>
                        <a:t>документов,</a:t>
                      </a:r>
                      <a:r>
                        <a:rPr lang="ru" sz="800" baseline="0" dirty="0" smtClean="0">
                          <a:latin typeface="Oswald"/>
                          <a:ea typeface="Oswald"/>
                          <a:cs typeface="Oswald"/>
                          <a:sym typeface="Oswald"/>
                        </a:rPr>
                        <a:t> подтверждающих статус обучающегося</a:t>
                      </a:r>
                      <a:endParaRPr sz="8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080075">
                <a:tc>
                  <a:txBody>
                    <a:bodyPr/>
                    <a:lstStyle/>
                    <a:p>
                      <a:pPr marL="179999" marR="0" lvl="0" indent="-149899" algn="just"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latin typeface="Oswald"/>
                          <a:ea typeface="Oswald"/>
                          <a:cs typeface="Oswald"/>
                          <a:sym typeface="Oswald"/>
                        </a:rPr>
                        <a:t>Дети лиц, принимающих (принимавших) участие в специальной военной операции на территориях Украины, Донецкой Народной Республики и Луганской Народной Республики,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79999" marR="0" lvl="0" indent="-149899" algn="just" defTabSz="342900" rtl="0" eaLnBrk="1" fontAlgn="auto" latinLnBrk="0" hangingPunct="1">
                        <a:lnSpc>
                          <a:spcPct val="100000"/>
                        </a:lnSpc>
                        <a:spcBef>
                          <a:spcPts val="0"/>
                        </a:spcBef>
                        <a:spcAft>
                          <a:spcPts val="0"/>
                        </a:spcAft>
                        <a:buClrTx/>
                        <a:buSzPts val="1000"/>
                        <a:buFont typeface="Oswald"/>
                        <a:buChar char="●"/>
                        <a:tabLst/>
                        <a:defRPr/>
                      </a:pPr>
                      <a:r>
                        <a:rPr lang="ru-RU" sz="800" dirty="0" smtClean="0">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79999" marR="0" lvl="0" indent="-149899" algn="just" defTabSz="342900" rtl="0" eaLnBrk="1" fontAlgn="auto" latinLnBrk="0" hangingPunct="1">
                        <a:lnSpc>
                          <a:spcPct val="100000"/>
                        </a:lnSpc>
                        <a:spcBef>
                          <a:spcPts val="0"/>
                        </a:spcBef>
                        <a:spcAft>
                          <a:spcPts val="0"/>
                        </a:spcAft>
                        <a:buClrTx/>
                        <a:buSzPts val="1000"/>
                        <a:buFont typeface="Oswald"/>
                        <a:buChar char="●"/>
                        <a:tabLst/>
                        <a:defRPr/>
                      </a:pPr>
                      <a:endParaRPr sz="800" dirty="0">
                        <a:latin typeface="Oswald"/>
                        <a:ea typeface="Oswald"/>
                        <a:cs typeface="Oswald"/>
                        <a:sym typeface="Oswald"/>
                      </a:endParaRPr>
                    </a:p>
                  </a:txBody>
                  <a:tcPr marL="91425" marR="91425" marT="91425" marB="91425"/>
                </a:tc>
                <a:tc>
                  <a:txBody>
                    <a:bodyPr/>
                    <a:lstStyle/>
                    <a:p>
                      <a:pPr marL="192699" lvl="0" indent="-171450" algn="l" defTabSz="342900" rtl="0" eaLnBrk="1" latinLnBrk="0" hangingPunct="1">
                        <a:lnSpc>
                          <a:spcPct val="115000"/>
                        </a:lnSpc>
                        <a:spcBef>
                          <a:spcPts val="0"/>
                        </a:spcBef>
                        <a:spcAft>
                          <a:spcPts val="0"/>
                        </a:spcAft>
                        <a:buSzPts val="1150"/>
                        <a:buFont typeface="Oswald"/>
                        <a:buChar char="•"/>
                      </a:pPr>
                      <a:r>
                        <a:rPr lang="ru-RU" sz="800" kern="1200" dirty="0" smtClean="0">
                          <a:solidFill>
                            <a:srgbClr val="000000"/>
                          </a:solidFill>
                          <a:latin typeface="Oswald"/>
                          <a:ea typeface="Oswald"/>
                          <a:cs typeface="Oswald"/>
                          <a:sym typeface="Oswald"/>
                        </a:rPr>
                        <a:t>Подача заявления руководителю образовательной организации</a:t>
                      </a:r>
                    </a:p>
                    <a:p>
                      <a:pPr marL="192699" marR="0" lvl="0" indent="-171450" algn="l" defTabSz="342900" rtl="0" eaLnBrk="1" fontAlgn="auto" latinLnBrk="0" hangingPunct="1">
                        <a:lnSpc>
                          <a:spcPct val="115000"/>
                        </a:lnSpc>
                        <a:spcBef>
                          <a:spcPts val="0"/>
                        </a:spcBef>
                        <a:spcAft>
                          <a:spcPts val="0"/>
                        </a:spcAft>
                        <a:buClrTx/>
                        <a:buSzPts val="1150"/>
                        <a:buFont typeface="Oswald"/>
                        <a:buChar char="•"/>
                        <a:tabLst/>
                        <a:defRPr/>
                      </a:pPr>
                      <a:r>
                        <a:rPr lang="ru-RU" sz="800" dirty="0" smtClean="0">
                          <a:solidFill>
                            <a:schemeClr val="tx1"/>
                          </a:solidFill>
                          <a:latin typeface="Oswald"/>
                          <a:ea typeface="Oswald"/>
                          <a:cs typeface="Oswald"/>
                          <a:sym typeface="Oswald"/>
                        </a:rPr>
                        <a:t>Документ, подтверждающий участие гражданина</a:t>
                      </a:r>
                      <a:r>
                        <a:rPr lang="ru" sz="800" baseline="0" dirty="0" smtClean="0">
                          <a:solidFill>
                            <a:schemeClr val="tx1"/>
                          </a:solidFill>
                          <a:latin typeface="Oswald"/>
                          <a:ea typeface="Oswald"/>
                          <a:cs typeface="Oswald"/>
                          <a:sym typeface="Oswald"/>
                        </a:rPr>
                        <a:t> (родителя, законного представителя ребенка) </a:t>
                      </a:r>
                      <a:r>
                        <a:rPr lang="ru" sz="800" dirty="0" smtClean="0">
                          <a:solidFill>
                            <a:schemeClr val="tx1"/>
                          </a:solidFill>
                          <a:latin typeface="Oswald"/>
                          <a:ea typeface="Oswald"/>
                          <a:cs typeface="Oswald"/>
                          <a:sym typeface="Oswald"/>
                        </a:rPr>
                        <a:t>в специальной военной операции на территориях</a:t>
                      </a:r>
                      <a:r>
                        <a:rPr lang="ru" sz="800" baseline="0" dirty="0" smtClean="0">
                          <a:solidFill>
                            <a:schemeClr val="tx1"/>
                          </a:solidFill>
                          <a:latin typeface="Oswald"/>
                          <a:ea typeface="Oswald"/>
                          <a:cs typeface="Oswald"/>
                          <a:sym typeface="Oswald"/>
                        </a:rPr>
                        <a:t> </a:t>
                      </a:r>
                      <a:r>
                        <a:rPr lang="ru" sz="800" dirty="0" smtClean="0">
                          <a:solidFill>
                            <a:schemeClr val="tx1"/>
                          </a:solidFill>
                          <a:latin typeface="Oswald"/>
                          <a:ea typeface="Oswald"/>
                          <a:cs typeface="Oswald"/>
                          <a:sym typeface="Oswald"/>
                        </a:rPr>
                        <a:t>Украины, Донецкой Народной Республики и Луганской Народной Республики</a:t>
                      </a:r>
                      <a:endParaRPr lang="ru-RU" sz="800" dirty="0" smtClean="0">
                        <a:solidFill>
                          <a:schemeClr val="tx1"/>
                        </a:solidFill>
                        <a:latin typeface="Oswald"/>
                        <a:ea typeface="Oswald"/>
                        <a:cs typeface="Oswald"/>
                        <a:sym typeface="Oswald"/>
                      </a:endParaRPr>
                    </a:p>
                    <a:p>
                      <a:pPr marL="192699" lvl="0" indent="-171450" algn="l" defTabSz="342900" rtl="0" eaLnBrk="1" latinLnBrk="0" hangingPunct="1">
                        <a:lnSpc>
                          <a:spcPct val="115000"/>
                        </a:lnSpc>
                        <a:spcBef>
                          <a:spcPts val="0"/>
                        </a:spcBef>
                        <a:spcAft>
                          <a:spcPts val="0"/>
                        </a:spcAft>
                        <a:buSzPts val="1150"/>
                        <a:buFont typeface="Oswald"/>
                        <a:buChar char="•"/>
                      </a:pPr>
                      <a:r>
                        <a:rPr lang="ru-RU" sz="800" kern="1200" dirty="0" smtClean="0">
                          <a:solidFill>
                            <a:schemeClr val="tx1"/>
                          </a:solidFill>
                          <a:latin typeface="Oswald"/>
                          <a:ea typeface="Oswald"/>
                          <a:cs typeface="Oswald"/>
                          <a:sym typeface="Oswald"/>
                        </a:rPr>
                        <a:t>Граждане или родители (законны</a:t>
                      </a:r>
                      <a:r>
                        <a:rPr lang="ru-RU" sz="800" kern="1200" dirty="0" smtClean="0">
                          <a:solidFill>
                            <a:srgbClr val="000000"/>
                          </a:solidFill>
                          <a:latin typeface="Oswald"/>
                          <a:ea typeface="Oswald"/>
                          <a:cs typeface="Oswald"/>
                          <a:sym typeface="Oswald"/>
                        </a:rPr>
                        <a:t>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p>
                    <a:p>
                      <a:pPr marL="21249" lvl="0" indent="0" algn="l" defTabSz="342900" rtl="0" eaLnBrk="1" latinLnBrk="0" hangingPunct="1">
                        <a:lnSpc>
                          <a:spcPct val="115000"/>
                        </a:lnSpc>
                        <a:spcBef>
                          <a:spcPts val="0"/>
                        </a:spcBef>
                        <a:spcAft>
                          <a:spcPts val="0"/>
                        </a:spcAft>
                        <a:buSzPts val="1150"/>
                        <a:buFont typeface="Oswald"/>
                        <a:buNone/>
                      </a:pPr>
                      <a:endParaRPr sz="800" kern="1200" dirty="0">
                        <a:solidFill>
                          <a:srgbClr val="000000"/>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83429833"/>
                  </a:ext>
                </a:extLst>
              </a:tr>
            </a:tbl>
          </a:graphicData>
        </a:graphic>
      </p:graphicFrame>
      <p:sp>
        <p:nvSpPr>
          <p:cNvPr id="283" name="Google Shape;283;p41"/>
          <p:cNvSpPr txBox="1">
            <a:spLocks noGrp="1"/>
          </p:cNvSpPr>
          <p:nvPr>
            <p:ph type="ctrTitle"/>
          </p:nvPr>
        </p:nvSpPr>
        <p:spPr>
          <a:xfrm>
            <a:off x="2674050" y="4617"/>
            <a:ext cx="5760000" cy="447151"/>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ru" sz="1400" b="1" dirty="0">
                <a:solidFill>
                  <a:schemeClr val="tx1"/>
                </a:solidFill>
                <a:latin typeface="Oswald"/>
                <a:ea typeface="Oswald"/>
                <a:cs typeface="Oswald"/>
                <a:sym typeface="Oswald"/>
              </a:rPr>
              <a:t>ПРЕДОСТАВЛЕНИЕ БЕСПЛАТНОГО ПИТАНИЯ</a:t>
            </a:r>
            <a:endParaRPr sz="1400" b="1" dirty="0">
              <a:solidFill>
                <a:schemeClr val="tx1"/>
              </a:solidFill>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87"/>
        <p:cNvGrpSpPr/>
        <p:nvPr/>
      </p:nvGrpSpPr>
      <p:grpSpPr>
        <a:xfrm>
          <a:off x="0" y="0"/>
          <a:ext cx="0" cy="0"/>
          <a:chOff x="0" y="0"/>
          <a:chExt cx="0" cy="0"/>
        </a:xfrm>
      </p:grpSpPr>
      <p:sp>
        <p:nvSpPr>
          <p:cNvPr id="288" name="Google Shape;288;p42"/>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ОБЕСПЕЧЕНИЕ БЕСПЛАТНЫМ ПРОЕЗДОМ НА ГОРОДСКОМ, ПРИГОРОДНОМ ТРАНСПОРТЕ, В СЕЛЬСКОЙ МЕСТНОСТИ НА ВНУТРИРАЙОННОМ ТРАНСПОРТЕ (КРОМЕ ТАКСИ)</a:t>
            </a:r>
            <a:endParaRPr sz="1200">
              <a:solidFill>
                <a:srgbClr val="000000"/>
              </a:solidFill>
              <a:latin typeface="Montserrat"/>
              <a:ea typeface="Montserrat"/>
              <a:cs typeface="Montserrat"/>
              <a:sym typeface="Montserrat"/>
            </a:endParaRPr>
          </a:p>
        </p:txBody>
      </p:sp>
      <p:sp>
        <p:nvSpPr>
          <p:cNvPr id="289" name="Google Shape;289;p42"/>
          <p:cNvSpPr/>
          <p:nvPr/>
        </p:nvSpPr>
        <p:spPr>
          <a:xfrm>
            <a:off x="273025" y="1195575"/>
            <a:ext cx="8053500" cy="35964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marR="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22.06.2017 № 428-ПП «Об 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endParaRPr sz="1300" dirty="0">
              <a:solidFill>
                <a:schemeClr val="tx1"/>
              </a:solidFill>
              <a:latin typeface="Oswald"/>
              <a:ea typeface="Oswald"/>
              <a:cs typeface="Oswald"/>
              <a:sym typeface="Oswald"/>
            </a:endParaRPr>
          </a:p>
          <a:p>
            <a:pPr marL="0" lvl="0" indent="0" algn="ctr" rtl="0">
              <a:spcBef>
                <a:spcPts val="0"/>
              </a:spcBef>
              <a:spcAft>
                <a:spcPts val="0"/>
              </a:spcAft>
              <a:buNone/>
            </a:pPr>
            <a:endParaRPr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 натуральная</a:t>
            </a:r>
            <a:endParaRPr b="1" dirty="0">
              <a:solidFill>
                <a:schemeClr val="tx1"/>
              </a:solidFill>
              <a:latin typeface="Oswald"/>
              <a:ea typeface="Oswald"/>
              <a:cs typeface="Oswald"/>
              <a:sym typeface="Oswald"/>
            </a:endParaRPr>
          </a:p>
          <a:p>
            <a:pPr marL="0" lvl="0" indent="0" algn="ctr" rtl="0">
              <a:spcBef>
                <a:spcPts val="0"/>
              </a:spcBef>
              <a:spcAft>
                <a:spcPts val="0"/>
              </a:spcAft>
              <a:buNone/>
            </a:pPr>
            <a:endParaRPr b="1"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За счет субсидий из областного бюджета на финансовое обеспечение </a:t>
            </a:r>
            <a:r>
              <a:rPr lang="ru" sz="1300" dirty="0" smtClean="0">
                <a:solidFill>
                  <a:schemeClr val="tx1"/>
                </a:solidFill>
                <a:latin typeface="Oswald"/>
                <a:ea typeface="Oswald"/>
                <a:cs typeface="Oswald"/>
                <a:sym typeface="Oswald"/>
              </a:rPr>
              <a:t>публичных обязательств </a:t>
            </a:r>
            <a:endParaRPr sz="1300"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a:ea typeface="Oswald"/>
                <a:cs typeface="Oswald"/>
                <a:sym typeface="Oswald"/>
              </a:rPr>
              <a:t>Периодичность предоставления</a:t>
            </a:r>
            <a:endParaRPr b="1"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endParaRPr b="1" dirty="0">
              <a:solidFill>
                <a:schemeClr val="tx1"/>
              </a:solidFill>
              <a:highlight>
                <a:srgbClr val="FF0000"/>
              </a:highlight>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В соответствии с договором с транспортной организацией (на год, квартал, месяц</a:t>
            </a:r>
            <a:r>
              <a:rPr lang="ru" sz="1300" dirty="0">
                <a:solidFill>
                  <a:schemeClr val="dk2"/>
                </a:solidFill>
                <a:latin typeface="Oswald"/>
                <a:ea typeface="Oswald"/>
                <a:cs typeface="Oswald"/>
                <a:sym typeface="Oswald"/>
              </a:rPr>
              <a:t>)</a:t>
            </a:r>
            <a:endParaRPr sz="500" dirty="0">
              <a:solidFill>
                <a:srgbClr val="434343"/>
              </a:solidFill>
              <a:highlight>
                <a:srgbClr val="FF0000"/>
              </a:highlight>
              <a:latin typeface="Oswald"/>
              <a:ea typeface="Oswald"/>
              <a:cs typeface="Oswald"/>
              <a:sym typeface="Oswald"/>
            </a:endParaRPr>
          </a:p>
        </p:txBody>
      </p:sp>
      <p:sp>
        <p:nvSpPr>
          <p:cNvPr id="290" name="Google Shape;290;p42"/>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0760</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294"/>
        <p:cNvGrpSpPr/>
        <p:nvPr/>
      </p:nvGrpSpPr>
      <p:grpSpPr>
        <a:xfrm>
          <a:off x="0" y="0"/>
          <a:ext cx="0" cy="0"/>
          <a:chOff x="0" y="0"/>
          <a:chExt cx="0" cy="0"/>
        </a:xfrm>
      </p:grpSpPr>
      <p:sp>
        <p:nvSpPr>
          <p:cNvPr id="295" name="Google Shape;295;p43"/>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a:solidFill>
                  <a:srgbClr val="000000"/>
                </a:solidFill>
                <a:latin typeface="Oswald"/>
                <a:ea typeface="Oswald"/>
                <a:cs typeface="Oswald"/>
                <a:sym typeface="Oswald"/>
              </a:rPr>
              <a:t>ОБЕСПЕЧЕНИЕ БЕСПЛАТНЫМ ПРОЕЗДОМ НА ГОРОДСКОМ, ПРИГОРОДНОМ ТРАНСПОРТЕ, В СЕЛЬСКОЙ МЕСТНОСТИ НА ВНУТРИРАЙОННОМ ТРАНСПОРТЕ (КРОМЕ ТАКСИ)</a:t>
            </a:r>
            <a:endParaRPr sz="1200">
              <a:solidFill>
                <a:srgbClr val="000000"/>
              </a:solidFill>
              <a:latin typeface="Montserrat"/>
              <a:ea typeface="Montserrat"/>
              <a:cs typeface="Montserrat"/>
              <a:sym typeface="Montserrat"/>
            </a:endParaRPr>
          </a:p>
        </p:txBody>
      </p:sp>
      <p:sp>
        <p:nvSpPr>
          <p:cNvPr id="296" name="Google Shape;296;p43"/>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0760</a:t>
            </a:r>
            <a:endParaRPr sz="1500" b="1">
              <a:latin typeface="Oswald"/>
              <a:ea typeface="Oswald"/>
              <a:cs typeface="Oswald"/>
              <a:sym typeface="Oswald"/>
            </a:endParaRPr>
          </a:p>
        </p:txBody>
      </p:sp>
      <p:graphicFrame>
        <p:nvGraphicFramePr>
          <p:cNvPr id="297" name="Google Shape;297;p43"/>
          <p:cNvGraphicFramePr/>
          <p:nvPr>
            <p:extLst>
              <p:ext uri="{D42A27DB-BD31-4B8C-83A1-F6EECF244321}">
                <p14:modId xmlns:p14="http://schemas.microsoft.com/office/powerpoint/2010/main" val="773206696"/>
              </p:ext>
            </p:extLst>
          </p:nvPr>
        </p:nvGraphicFramePr>
        <p:xfrm>
          <a:off x="348578" y="1541826"/>
          <a:ext cx="8494225" cy="2377350"/>
        </p:xfrm>
        <a:graphic>
          <a:graphicData uri="http://schemas.openxmlformats.org/drawingml/2006/table">
            <a:tbl>
              <a:tblPr>
                <a:noFill/>
                <a:tableStyleId>{BF4A3D39-4975-46BA-BE83-8B02B6239DEE}</a:tableStyleId>
              </a:tblPr>
              <a:tblGrid>
                <a:gridCol w="4843875">
                  <a:extLst>
                    <a:ext uri="{9D8B030D-6E8A-4147-A177-3AD203B41FA5}">
                      <a16:colId xmlns:a16="http://schemas.microsoft.com/office/drawing/2014/main" val="20000"/>
                    </a:ext>
                  </a:extLst>
                </a:gridCol>
                <a:gridCol w="36503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7295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smtClean="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smtClean="0">
                          <a:solidFill>
                            <a:schemeClr val="tx1"/>
                          </a:solidFill>
                          <a:latin typeface="Oswald"/>
                          <a:ea typeface="Oswald"/>
                          <a:cs typeface="Oswald"/>
                          <a:sym typeface="Oswald"/>
                        </a:rPr>
                        <a:t> служащих умерли оба родителя или единственный родитель</a:t>
                      </a:r>
                      <a:endParaRPr sz="1200" dirty="0">
                        <a:solidFill>
                          <a:srgbClr val="0070C0"/>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solidFill>
                          <a:srgbClr val="FF0000"/>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a:latin typeface="Oswald"/>
                          <a:ea typeface="Oswald"/>
                          <a:cs typeface="Oswald"/>
                          <a:sym typeface="Oswald"/>
                        </a:rPr>
                        <a:t>Свидетельство о смерти одного из родителей, обоих родителей или единственного родителя</a:t>
                      </a:r>
                      <a:endParaRPr sz="120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a:latin typeface="Oswald"/>
                        <a:ea typeface="Oswald"/>
                        <a:cs typeface="Oswald"/>
                        <a:sym typeface="Oswald"/>
                      </a:endParaRPr>
                    </a:p>
                  </a:txBody>
                  <a:tcPr marL="91425" marR="91425" marT="91425" marB="91425" anchor="ctr"/>
                </a:tc>
                <a:extLst>
                  <a:ext uri="{0D108BD9-81ED-4DB2-BD59-A6C34878D82A}">
                    <a16:rowId xmlns:a16="http://schemas.microsoft.com/office/drawing/2014/main" val="10002"/>
                  </a:ext>
                </a:extLst>
              </a:tr>
              <a:tr h="344925">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Дети, оставшиеся без попечения родителей</a:t>
                      </a:r>
                      <a:endParaRPr sz="120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35245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301"/>
        <p:cNvGrpSpPr/>
        <p:nvPr/>
      </p:nvGrpSpPr>
      <p:grpSpPr>
        <a:xfrm>
          <a:off x="0" y="0"/>
          <a:ext cx="0" cy="0"/>
          <a:chOff x="0" y="0"/>
          <a:chExt cx="0" cy="0"/>
        </a:xfrm>
      </p:grpSpPr>
      <p:sp>
        <p:nvSpPr>
          <p:cNvPr id="302" name="Google Shape;302;p44"/>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400">
                <a:solidFill>
                  <a:srgbClr val="000000"/>
                </a:solidFill>
                <a:latin typeface="Oswald"/>
                <a:ea typeface="Oswald"/>
                <a:cs typeface="Oswald"/>
                <a:sym typeface="Oswald"/>
              </a:rPr>
              <a:t>ОБЕСПЕЧЕНИЕ ОТДЫХА И ОЗДОРОВЛЕНИЯ ДЕТЕЙ ЗА СЧЕТ БЮДЖЕТА</a:t>
            </a:r>
            <a:endParaRPr sz="1400">
              <a:solidFill>
                <a:srgbClr val="000000"/>
              </a:solidFill>
              <a:latin typeface="Oswald"/>
              <a:ea typeface="Oswald"/>
              <a:cs typeface="Oswald"/>
              <a:sym typeface="Oswald"/>
            </a:endParaRPr>
          </a:p>
        </p:txBody>
      </p:sp>
      <p:sp>
        <p:nvSpPr>
          <p:cNvPr id="303" name="Google Shape;303;p44"/>
          <p:cNvSpPr/>
          <p:nvPr/>
        </p:nvSpPr>
        <p:spPr>
          <a:xfrm>
            <a:off x="293125" y="1096900"/>
            <a:ext cx="8053500" cy="3688500"/>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a:t>
            </a:r>
            <a:r>
              <a:rPr lang="ru" b="1" dirty="0" smtClean="0">
                <a:solidFill>
                  <a:schemeClr val="tx1"/>
                </a:solidFill>
                <a:latin typeface="Oswald"/>
                <a:ea typeface="Oswald"/>
                <a:cs typeface="Oswald"/>
                <a:sym typeface="Oswald"/>
              </a:rPr>
              <a:t>основания</a:t>
            </a: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dirty="0" smtClean="0">
                <a:solidFill>
                  <a:schemeClr val="tx1"/>
                </a:solidFill>
                <a:latin typeface="Oswald"/>
                <a:ea typeface="Oswald"/>
                <a:cs typeface="Oswald"/>
                <a:sym typeface="Oswald"/>
              </a:rPr>
              <a:t>Постановление </a:t>
            </a:r>
            <a:r>
              <a:rPr lang="ru" dirty="0">
                <a:solidFill>
                  <a:schemeClr val="tx1"/>
                </a:solidFill>
                <a:latin typeface="Oswald"/>
                <a:ea typeface="Oswald"/>
                <a:cs typeface="Oswald"/>
                <a:sym typeface="Oswald"/>
              </a:rPr>
              <a:t>Правительства Свердловской области от 03.08.20217  </a:t>
            </a:r>
            <a:r>
              <a:rPr lang="ru-RU" dirty="0" smtClean="0">
                <a:solidFill>
                  <a:schemeClr val="tx1"/>
                </a:solidFill>
                <a:latin typeface="Oswald"/>
                <a:ea typeface="Oswald"/>
                <a:cs typeface="Oswald"/>
                <a:sym typeface="Oswald"/>
              </a:rPr>
              <a:t>№ </a:t>
            </a:r>
            <a:r>
              <a:rPr lang="ru" dirty="0" smtClean="0">
                <a:solidFill>
                  <a:schemeClr val="tx1"/>
                </a:solidFill>
                <a:latin typeface="Oswald"/>
                <a:ea typeface="Oswald"/>
                <a:cs typeface="Oswald"/>
                <a:sym typeface="Oswald"/>
              </a:rPr>
              <a:t>558-ПП </a:t>
            </a:r>
            <a:r>
              <a:rPr lang="ru" dirty="0">
                <a:solidFill>
                  <a:schemeClr val="tx1"/>
                </a:solidFill>
                <a:latin typeface="Oswald"/>
                <a:ea typeface="Oswald"/>
                <a:cs typeface="Oswald"/>
                <a:sym typeface="Oswald"/>
              </a:rPr>
              <a:t>"О мерах по организации и обеспечению отдыха"</a:t>
            </a:r>
            <a:endParaRPr dirty="0">
              <a:solidFill>
                <a:schemeClr val="tx1"/>
              </a:solidFill>
              <a:highlight>
                <a:srgbClr val="FF0000"/>
              </a:highlight>
              <a:latin typeface="Oswald"/>
              <a:ea typeface="Oswald"/>
              <a:cs typeface="Oswald"/>
              <a:sym typeface="Oswald"/>
            </a:endParaRPr>
          </a:p>
          <a:p>
            <a:pPr marL="457200" lvl="0" indent="0" algn="l" rtl="0">
              <a:spcBef>
                <a:spcPts val="0"/>
              </a:spcBef>
              <a:spcAft>
                <a:spcPts val="0"/>
              </a:spcAft>
              <a:buNone/>
            </a:pPr>
            <a:endParaRPr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a:t>
            </a:r>
            <a:r>
              <a:rPr lang="ru" b="1" dirty="0" smtClean="0">
                <a:solidFill>
                  <a:schemeClr val="tx1"/>
                </a:solidFill>
                <a:latin typeface="Oswald"/>
                <a:ea typeface="Oswald"/>
                <a:cs typeface="Oswald"/>
                <a:sym typeface="Oswald"/>
              </a:rPr>
              <a:t>– натуральная</a:t>
            </a:r>
          </a:p>
          <a:p>
            <a:pPr marL="0" lvl="0" indent="0" algn="ctr" rtl="0">
              <a:spcBef>
                <a:spcPts val="0"/>
              </a:spcBef>
              <a:spcAft>
                <a:spcPts val="0"/>
              </a:spcAft>
              <a:buNone/>
            </a:pPr>
            <a:endParaRPr lang="ru-RU" dirty="0" smtClean="0">
              <a:solidFill>
                <a:schemeClr val="tx1"/>
              </a:solidFill>
              <a:latin typeface="Oswald"/>
              <a:ea typeface="Oswald"/>
              <a:cs typeface="Oswald"/>
              <a:sym typeface="Oswald"/>
            </a:endParaRPr>
          </a:p>
          <a:p>
            <a:pPr algn="ctr"/>
            <a:r>
              <a:rPr lang="ru-RU" dirty="0">
                <a:solidFill>
                  <a:schemeClr val="tx1"/>
                </a:solidFill>
                <a:latin typeface="Oswald"/>
                <a:ea typeface="Oswald"/>
                <a:cs typeface="Oswald"/>
                <a:sym typeface="Oswald"/>
              </a:rPr>
              <a:t>За счет субсидий из областного бюджета на финансовое обеспечение </a:t>
            </a:r>
            <a:r>
              <a:rPr lang="ru-RU" dirty="0" smtClean="0">
                <a:solidFill>
                  <a:schemeClr val="tx1"/>
                </a:solidFill>
                <a:latin typeface="Oswald"/>
                <a:ea typeface="Oswald"/>
                <a:cs typeface="Oswald"/>
                <a:sym typeface="Oswald"/>
              </a:rPr>
              <a:t>публичных обязательств</a:t>
            </a:r>
            <a:endParaRPr lang="ru-RU" dirty="0">
              <a:solidFill>
                <a:schemeClr val="tx1"/>
              </a:solidFill>
              <a:latin typeface="Oswald"/>
              <a:ea typeface="Oswald"/>
              <a:cs typeface="Oswald"/>
              <a:sym typeface="Oswald"/>
            </a:endParaRPr>
          </a:p>
          <a:p>
            <a:pPr marL="0" marR="0" lvl="0" indent="0" algn="just" rtl="0">
              <a:spcBef>
                <a:spcPts val="0"/>
              </a:spcBef>
              <a:spcAft>
                <a:spcPts val="0"/>
              </a:spcAft>
              <a:buNone/>
            </a:pPr>
            <a:endParaRPr b="1" dirty="0">
              <a:solidFill>
                <a:schemeClr val="tx1"/>
              </a:solidFill>
              <a:highlight>
                <a:schemeClr val="lt2"/>
              </a:highlight>
              <a:latin typeface="Oswald"/>
              <a:ea typeface="Oswald"/>
              <a:cs typeface="Oswald"/>
              <a:sym typeface="Oswald"/>
            </a:endParaRPr>
          </a:p>
          <a:p>
            <a:pPr marL="457200" lvl="0" indent="0" algn="ctr" rtl="0">
              <a:spcBef>
                <a:spcPts val="0"/>
              </a:spcBef>
              <a:spcAft>
                <a:spcPts val="0"/>
              </a:spcAft>
              <a:buNone/>
            </a:pPr>
            <a:r>
              <a:rPr lang="ru" b="1" dirty="0">
                <a:solidFill>
                  <a:schemeClr val="tx1"/>
                </a:solidFill>
                <a:highlight>
                  <a:schemeClr val="lt2"/>
                </a:highlight>
                <a:latin typeface="Oswald"/>
                <a:ea typeface="Oswald"/>
                <a:cs typeface="Oswald"/>
                <a:sym typeface="Oswald"/>
              </a:rPr>
              <a:t>Периодичность предоставления</a:t>
            </a:r>
            <a:endParaRPr b="1" dirty="0">
              <a:solidFill>
                <a:schemeClr val="tx1"/>
              </a:solidFill>
              <a:highlight>
                <a:schemeClr val="lt2"/>
              </a:highlight>
              <a:latin typeface="Oswald"/>
              <a:ea typeface="Oswald"/>
              <a:cs typeface="Oswald"/>
              <a:sym typeface="Oswald"/>
            </a:endParaRPr>
          </a:p>
          <a:p>
            <a:pPr marL="457200" lvl="0" indent="0" algn="l" rtl="0">
              <a:spcBef>
                <a:spcPts val="0"/>
              </a:spcBef>
              <a:spcAft>
                <a:spcPts val="0"/>
              </a:spcAft>
              <a:buNone/>
            </a:pPr>
            <a:endParaRPr dirty="0">
              <a:solidFill>
                <a:schemeClr val="tx1"/>
              </a:solidFill>
              <a:highlight>
                <a:schemeClr val="lt2"/>
              </a:highlight>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dirty="0">
                <a:solidFill>
                  <a:schemeClr val="tx1"/>
                </a:solidFill>
                <a:highlight>
                  <a:schemeClr val="lt2"/>
                </a:highlight>
                <a:latin typeface="Oswald"/>
                <a:ea typeface="Oswald"/>
                <a:cs typeface="Oswald"/>
                <a:sym typeface="Oswald"/>
              </a:rPr>
              <a:t>В соответствии с приказами о комплектовании </a:t>
            </a:r>
            <a:r>
              <a:rPr lang="ru" dirty="0" smtClean="0">
                <a:solidFill>
                  <a:schemeClr val="tx1"/>
                </a:solidFill>
                <a:highlight>
                  <a:schemeClr val="lt2"/>
                </a:highlight>
                <a:latin typeface="Oswald"/>
                <a:ea typeface="Oswald"/>
                <a:cs typeface="Oswald"/>
                <a:sym typeface="Oswald"/>
              </a:rPr>
              <a:t>загородного оздоровительного лагеря на </a:t>
            </a:r>
            <a:r>
              <a:rPr lang="ru" dirty="0">
                <a:solidFill>
                  <a:schemeClr val="tx1"/>
                </a:solidFill>
                <a:highlight>
                  <a:schemeClr val="lt2"/>
                </a:highlight>
                <a:latin typeface="Oswald"/>
                <a:ea typeface="Oswald"/>
                <a:cs typeface="Oswald"/>
                <a:sym typeface="Oswald"/>
              </a:rPr>
              <a:t>смену</a:t>
            </a:r>
            <a:endParaRPr dirty="0">
              <a:solidFill>
                <a:schemeClr val="tx1"/>
              </a:solidFill>
              <a:highlight>
                <a:schemeClr val="lt2"/>
              </a:highlight>
              <a:latin typeface="Oswald"/>
              <a:ea typeface="Oswald"/>
              <a:cs typeface="Oswald"/>
              <a:sym typeface="Oswald"/>
            </a:endParaRPr>
          </a:p>
        </p:txBody>
      </p:sp>
      <p:sp>
        <p:nvSpPr>
          <p:cNvPr id="304" name="Google Shape;304;p44"/>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0782</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308"/>
        <p:cNvGrpSpPr/>
        <p:nvPr/>
      </p:nvGrpSpPr>
      <p:grpSpPr>
        <a:xfrm>
          <a:off x="0" y="0"/>
          <a:ext cx="0" cy="0"/>
          <a:chOff x="0" y="0"/>
          <a:chExt cx="0" cy="0"/>
        </a:xfrm>
      </p:grpSpPr>
      <p:sp>
        <p:nvSpPr>
          <p:cNvPr id="309" name="Google Shape;309;p45"/>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0782</a:t>
            </a:r>
            <a:endParaRPr sz="1500" b="1">
              <a:latin typeface="Oswald"/>
              <a:ea typeface="Oswald"/>
              <a:cs typeface="Oswald"/>
              <a:sym typeface="Oswald"/>
            </a:endParaRPr>
          </a:p>
        </p:txBody>
      </p:sp>
      <p:graphicFrame>
        <p:nvGraphicFramePr>
          <p:cNvPr id="310" name="Google Shape;310;p45"/>
          <p:cNvGraphicFramePr/>
          <p:nvPr>
            <p:extLst>
              <p:ext uri="{D42A27DB-BD31-4B8C-83A1-F6EECF244321}">
                <p14:modId xmlns:p14="http://schemas.microsoft.com/office/powerpoint/2010/main" val="3493136988"/>
              </p:ext>
            </p:extLst>
          </p:nvPr>
        </p:nvGraphicFramePr>
        <p:xfrm>
          <a:off x="324888" y="1271770"/>
          <a:ext cx="8494225" cy="329178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245175">
                <a:tc rowSpan="6">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sz="1200" dirty="0">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Обучающиеся с ограниченными возможностями здоровья</a:t>
                      </a:r>
                      <a:endParaRPr sz="1200" dirty="0">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Учащиеся в образовательных организациях: в т.ч. обучающиеся в профессиональных образовательных учреждений, осваивающим основную образовательную программу среднего профессионального образования подготовки квалифицированных рабочих, служащих или основную образовательную программу профессионального обучения</a:t>
                      </a:r>
                      <a:endParaRPr sz="1200" dirty="0">
                        <a:latin typeface="Oswald"/>
                        <a:ea typeface="Oswald"/>
                        <a:cs typeface="Oswald"/>
                        <a:sym typeface="Oswald"/>
                      </a:endParaRPr>
                    </a:p>
                  </a:txBody>
                  <a:tcPr marL="91425" marR="91425" marT="91425" marB="91425"/>
                </a:tc>
                <a:tc rowSpan="6">
                  <a:txBody>
                    <a:bodyPr/>
                    <a:lstStyle/>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Подача заявления руководителю образовательной организации</a:t>
                      </a:r>
                      <a:endParaRPr sz="1200" dirty="0">
                        <a:solidFill>
                          <a:schemeClr val="tx1"/>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Решение органа опеки</a:t>
                      </a:r>
                      <a:endParaRPr sz="1200" dirty="0">
                        <a:solidFill>
                          <a:schemeClr val="tx1"/>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Свидетельство о рождении или паспорт ребенка</a:t>
                      </a:r>
                      <a:endParaRPr sz="1200" dirty="0">
                        <a:solidFill>
                          <a:schemeClr val="tx1"/>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dirty="0">
                          <a:solidFill>
                            <a:schemeClr val="tx1"/>
                          </a:solidFill>
                          <a:latin typeface="Oswald"/>
                          <a:ea typeface="Oswald"/>
                          <a:cs typeface="Oswald"/>
                          <a:sym typeface="Oswald"/>
                        </a:rPr>
                        <a:t>Справка для получения путевки по форме </a:t>
                      </a:r>
                      <a:r>
                        <a:rPr lang="ru" sz="1200" dirty="0" smtClean="0">
                          <a:solidFill>
                            <a:schemeClr val="tx1"/>
                          </a:solidFill>
                          <a:latin typeface="Oswald"/>
                          <a:ea typeface="Oswald"/>
                          <a:cs typeface="Oswald"/>
                          <a:sym typeface="Oswald"/>
                        </a:rPr>
                        <a:t>079/у</a:t>
                      </a:r>
                    </a:p>
                    <a:p>
                      <a:pPr marL="179999" lvl="0" indent="-161925" algn="l" rtl="0">
                        <a:spcBef>
                          <a:spcPts val="0"/>
                        </a:spcBef>
                        <a:spcAft>
                          <a:spcPts val="0"/>
                        </a:spcAft>
                        <a:buSzPts val="1200"/>
                        <a:buFont typeface="Oswald"/>
                        <a:buChar char="●"/>
                      </a:pPr>
                      <a:r>
                        <a:rPr lang="ru-RU" sz="1200" dirty="0" smtClean="0">
                          <a:solidFill>
                            <a:schemeClr val="tx1"/>
                          </a:solidFill>
                          <a:latin typeface="Oswald"/>
                          <a:ea typeface="Oswald"/>
                          <a:cs typeface="Oswald"/>
                          <a:sym typeface="Oswald"/>
                        </a:rPr>
                        <a:t>С</a:t>
                      </a:r>
                      <a:r>
                        <a:rPr lang="ru" sz="1200" dirty="0" smtClean="0">
                          <a:solidFill>
                            <a:schemeClr val="tx1"/>
                          </a:solidFill>
                          <a:latin typeface="Oswald"/>
                          <a:ea typeface="Oswald"/>
                          <a:cs typeface="Oswald"/>
                          <a:sym typeface="Oswald"/>
                        </a:rPr>
                        <a:t>правка из образовательной организации</a:t>
                      </a:r>
                    </a:p>
                    <a:p>
                      <a:pPr marL="179999" lvl="0" indent="-161925" algn="l" rtl="0">
                        <a:spcBef>
                          <a:spcPts val="0"/>
                        </a:spcBef>
                        <a:spcAft>
                          <a:spcPts val="0"/>
                        </a:spcAft>
                        <a:buSzPts val="1200"/>
                        <a:buFont typeface="Oswald"/>
                        <a:buChar char="●"/>
                      </a:pPr>
                      <a:r>
                        <a:rPr lang="ru" sz="1200" dirty="0" smtClean="0">
                          <a:solidFill>
                            <a:schemeClr val="tx1"/>
                          </a:solidFill>
                          <a:latin typeface="Oswald"/>
                          <a:ea typeface="Oswald"/>
                          <a:cs typeface="Oswald"/>
                          <a:sym typeface="Oswald"/>
                        </a:rPr>
                        <a:t>Медицинский полис</a:t>
                      </a:r>
                      <a:endParaRPr sz="12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4835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2"/>
                  </a:ext>
                </a:extLst>
              </a:tr>
              <a:tr h="248350">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3"/>
                  </a:ext>
                </a:extLst>
              </a:tr>
              <a:tr h="205875">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4"/>
                  </a:ext>
                </a:extLst>
              </a:tr>
              <a:tr h="266325">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5"/>
                  </a:ext>
                </a:extLst>
              </a:tr>
              <a:tr h="266325">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6"/>
                  </a:ext>
                </a:extLst>
              </a:tr>
            </a:tbl>
          </a:graphicData>
        </a:graphic>
      </p:graphicFrame>
      <p:sp>
        <p:nvSpPr>
          <p:cNvPr id="311" name="Google Shape;311;p45"/>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400" dirty="0">
                <a:solidFill>
                  <a:srgbClr val="000000"/>
                </a:solidFill>
                <a:latin typeface="Oswald"/>
                <a:ea typeface="Oswald"/>
                <a:cs typeface="Oswald"/>
                <a:sym typeface="Oswald"/>
              </a:rPr>
              <a:t>ОБЕСПЕЧЕНИЕ ОТДЫХА И ОЗДОРОВЛЕНИЯ ДЕТЕЙ ЗА СЧЕТ БЮДЖЕТА</a:t>
            </a:r>
            <a:endParaRPr sz="1400" dirty="0">
              <a:solidFill>
                <a:srgbClr val="000000"/>
              </a:solidFill>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301"/>
        <p:cNvGrpSpPr/>
        <p:nvPr/>
      </p:nvGrpSpPr>
      <p:grpSpPr>
        <a:xfrm>
          <a:off x="0" y="0"/>
          <a:ext cx="0" cy="0"/>
          <a:chOff x="0" y="0"/>
          <a:chExt cx="0" cy="0"/>
        </a:xfrm>
      </p:grpSpPr>
      <p:sp>
        <p:nvSpPr>
          <p:cNvPr id="302" name="Google Shape;302;p44"/>
          <p:cNvSpPr txBox="1">
            <a:spLocks noGrp="1"/>
          </p:cNvSpPr>
          <p:nvPr>
            <p:ph type="ctrTitle"/>
          </p:nvPr>
        </p:nvSpPr>
        <p:spPr>
          <a:xfrm>
            <a:off x="2630338" y="80543"/>
            <a:ext cx="6299040" cy="760907"/>
          </a:xfrm>
          <a:prstGeom prst="rect">
            <a:avLst/>
          </a:prstGeom>
          <a:noFill/>
          <a:ln>
            <a:noFill/>
          </a:ln>
        </p:spPr>
        <p:txBody>
          <a:bodyPr spcFirstLastPara="1" wrap="square" lIns="68575" tIns="34275" rIns="68575" bIns="34275" anchor="ctr" anchorCtr="0">
            <a:noAutofit/>
          </a:bodyPr>
          <a:lstStyle/>
          <a:p>
            <a:pPr algn="l">
              <a:lnSpc>
                <a:spcPct val="90000"/>
              </a:lnSpc>
            </a:pPr>
            <a:r>
              <a:rPr lang="ru-RU" sz="1400" dirty="0" smtClean="0">
                <a:solidFill>
                  <a:schemeClr val="tx1"/>
                </a:solidFill>
                <a:latin typeface="Oswald"/>
                <a:ea typeface="Oswald"/>
                <a:cs typeface="Oswald"/>
                <a:sym typeface="Oswald"/>
              </a:rPr>
              <a:t/>
            </a:r>
            <a:br>
              <a:rPr lang="ru-RU" sz="1400" dirty="0" smtClean="0">
                <a:solidFill>
                  <a:schemeClr val="tx1"/>
                </a:solidFill>
                <a:latin typeface="Oswald"/>
                <a:ea typeface="Oswald"/>
                <a:cs typeface="Oswald"/>
                <a:sym typeface="Oswald"/>
              </a:rPr>
            </a:br>
            <a:r>
              <a:rPr lang="ru-RU" sz="1600" dirty="0" smtClean="0">
                <a:solidFill>
                  <a:schemeClr val="tx1"/>
                </a:solidFill>
                <a:latin typeface="Oswald"/>
                <a:ea typeface="Oswald"/>
                <a:cs typeface="Oswald"/>
                <a:sym typeface="Oswald"/>
              </a:rPr>
              <a:t>Государственное </a:t>
            </a:r>
            <a:r>
              <a:rPr lang="ru-RU" sz="1600" dirty="0">
                <a:solidFill>
                  <a:schemeClr val="tx1"/>
                </a:solidFill>
                <a:latin typeface="Oswald"/>
                <a:ea typeface="Oswald"/>
                <a:cs typeface="Oswald"/>
                <a:sym typeface="Oswald"/>
              </a:rPr>
              <a:t>обеспечение одеждой, обувью, мягким </a:t>
            </a:r>
            <a:r>
              <a:rPr lang="ru-RU" sz="1600" dirty="0" smtClean="0">
                <a:solidFill>
                  <a:schemeClr val="tx1"/>
                </a:solidFill>
                <a:latin typeface="Oswald"/>
                <a:ea typeface="Oswald"/>
                <a:cs typeface="Oswald"/>
                <a:sym typeface="Oswald"/>
              </a:rPr>
              <a:t>инвентарем</a:t>
            </a:r>
            <a:r>
              <a:rPr lang="ru-RU" sz="1050" dirty="0">
                <a:latin typeface="Oswald"/>
                <a:ea typeface="Oswald"/>
                <a:cs typeface="Oswald"/>
                <a:sym typeface="Oswald"/>
              </a:rPr>
              <a:t/>
            </a:r>
            <a:br>
              <a:rPr lang="ru-RU" sz="1050" dirty="0">
                <a:latin typeface="Oswald"/>
                <a:ea typeface="Oswald"/>
                <a:cs typeface="Oswald"/>
                <a:sym typeface="Oswald"/>
              </a:rPr>
            </a:br>
            <a:endParaRPr sz="1400" dirty="0">
              <a:solidFill>
                <a:srgbClr val="000000"/>
              </a:solidFill>
              <a:latin typeface="Oswald"/>
              <a:ea typeface="Oswald"/>
              <a:cs typeface="Oswald"/>
              <a:sym typeface="Oswald"/>
            </a:endParaRPr>
          </a:p>
        </p:txBody>
      </p:sp>
      <p:sp>
        <p:nvSpPr>
          <p:cNvPr id="303" name="Google Shape;303;p44"/>
          <p:cNvSpPr/>
          <p:nvPr/>
        </p:nvSpPr>
        <p:spPr>
          <a:xfrm>
            <a:off x="278912" y="841450"/>
            <a:ext cx="8053500" cy="3551795"/>
          </a:xfrm>
          <a:prstGeom prst="rect">
            <a:avLst/>
          </a:prstGeom>
          <a:no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300" dirty="0">
              <a:solidFill>
                <a:schemeClr val="dk2"/>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endParaRPr lang="ru" sz="1300" dirty="0" smtClean="0">
              <a:solidFill>
                <a:schemeClr val="tx1"/>
              </a:solidFill>
              <a:latin typeface="Oswald"/>
              <a:ea typeface="Oswald"/>
              <a:cs typeface="Oswald"/>
              <a:sym typeface="Oswald"/>
            </a:endParaRPr>
          </a:p>
          <a:p>
            <a:pPr marL="146050" algn="ctr">
              <a:buClr>
                <a:schemeClr val="dk2"/>
              </a:buClr>
              <a:buSzPts val="1300"/>
            </a:pPr>
            <a:r>
              <a:rPr lang="ru-RU" sz="1300" b="1" dirty="0">
                <a:solidFill>
                  <a:schemeClr val="tx1"/>
                </a:solidFill>
                <a:latin typeface="Oswald"/>
                <a:ea typeface="Oswald"/>
                <a:cs typeface="Oswald"/>
                <a:sym typeface="Oswald"/>
              </a:rPr>
              <a:t>Нормативные </a:t>
            </a:r>
            <a:r>
              <a:rPr lang="ru-RU" sz="1300" b="1" dirty="0" smtClean="0">
                <a:solidFill>
                  <a:schemeClr val="tx1"/>
                </a:solidFill>
                <a:latin typeface="Oswald"/>
                <a:ea typeface="Oswald"/>
                <a:cs typeface="Oswald"/>
                <a:sym typeface="Oswald"/>
              </a:rPr>
              <a:t>основания</a:t>
            </a:r>
          </a:p>
          <a:p>
            <a:pPr marL="146050" algn="ctr">
              <a:buClr>
                <a:schemeClr val="dk2"/>
              </a:buClr>
              <a:buSzPts val="1300"/>
            </a:pPr>
            <a:endParaRPr lang="ru-RU" sz="1300" b="1" dirty="0">
              <a:solidFill>
                <a:schemeClr val="tx1"/>
              </a:solidFill>
              <a:latin typeface="Oswald"/>
              <a:ea typeface="Oswald"/>
              <a:cs typeface="Oswald"/>
              <a:sym typeface="Oswald"/>
            </a:endParaRPr>
          </a:p>
          <a:p>
            <a:pPr marL="457200" indent="-311150" algn="just">
              <a:buClr>
                <a:schemeClr val="dk2"/>
              </a:buClr>
              <a:buSzPts val="1300"/>
              <a:buFont typeface="Oswald"/>
              <a:buChar char="●"/>
            </a:pPr>
            <a:r>
              <a:rPr lang="ru" sz="1300" dirty="0" smtClean="0">
                <a:solidFill>
                  <a:schemeClr val="tx1"/>
                </a:solidFill>
                <a:latin typeface="Oswald"/>
                <a:ea typeface="Oswald"/>
                <a:cs typeface="Oswald"/>
                <a:sym typeface="Oswald"/>
              </a:rPr>
              <a:t>Закон </a:t>
            </a:r>
            <a:r>
              <a:rPr lang="ru" sz="1300" dirty="0">
                <a:solidFill>
                  <a:schemeClr val="tx1"/>
                </a:solidFill>
                <a:latin typeface="Oswald"/>
                <a:ea typeface="Oswald"/>
                <a:cs typeface="Oswald"/>
                <a:sym typeface="Oswald"/>
              </a:rPr>
              <a:t>Свердловской области от </a:t>
            </a:r>
            <a:r>
              <a:rPr lang="ru" sz="1300" dirty="0" smtClean="0">
                <a:solidFill>
                  <a:schemeClr val="tx1"/>
                </a:solidFill>
                <a:latin typeface="Oswald"/>
                <a:ea typeface="Oswald"/>
                <a:cs typeface="Oswald"/>
                <a:sym typeface="Oswald"/>
              </a:rPr>
              <a:t>26.07.2022 </a:t>
            </a:r>
            <a:r>
              <a:rPr lang="ru" sz="1300" dirty="0">
                <a:solidFill>
                  <a:schemeClr val="tx1"/>
                </a:solidFill>
                <a:latin typeface="Oswald"/>
                <a:ea typeface="Oswald"/>
                <a:cs typeface="Oswald"/>
                <a:sym typeface="Oswald"/>
              </a:rPr>
              <a:t>№ </a:t>
            </a:r>
            <a:r>
              <a:rPr lang="ru" sz="1300" dirty="0" smtClean="0">
                <a:solidFill>
                  <a:schemeClr val="tx1"/>
                </a:solidFill>
                <a:latin typeface="Oswald"/>
                <a:ea typeface="Oswald"/>
                <a:cs typeface="Oswald"/>
                <a:sym typeface="Oswald"/>
              </a:rPr>
              <a:t>95-ОЗ </a:t>
            </a:r>
            <a:r>
              <a:rPr lang="ru" sz="1300" dirty="0">
                <a:solidFill>
                  <a:schemeClr val="tx1"/>
                </a:solidFill>
                <a:latin typeface="Oswald"/>
                <a:ea typeface="Oswald"/>
                <a:cs typeface="Oswald"/>
                <a:sym typeface="Oswald"/>
              </a:rPr>
              <a:t>«</a:t>
            </a:r>
            <a:r>
              <a:rPr lang="ru" sz="1300" dirty="0" smtClean="0">
                <a:solidFill>
                  <a:schemeClr val="tx1"/>
                </a:solidFill>
                <a:latin typeface="Oswald"/>
                <a:ea typeface="Oswald"/>
                <a:cs typeface="Oswald"/>
                <a:sym typeface="Oswald"/>
              </a:rPr>
              <a:t>О внесении изменения в Закон Свердловской области об образовании Свердловской области»</a:t>
            </a:r>
          </a:p>
          <a:p>
            <a:pPr marL="457200" indent="-311150" algn="just">
              <a:buClr>
                <a:schemeClr val="dk2"/>
              </a:buClr>
              <a:buSzPts val="1300"/>
              <a:buFont typeface="Oswald"/>
              <a:buChar char="●"/>
            </a:pPr>
            <a:r>
              <a:rPr lang="ru" sz="1300" dirty="0">
                <a:solidFill>
                  <a:schemeClr val="tx1"/>
                </a:solidFill>
                <a:latin typeface="Oswald"/>
                <a:ea typeface="Oswald"/>
                <a:cs typeface="Oswald"/>
                <a:sym typeface="Oswald"/>
              </a:rPr>
              <a:t>Закон Свердловской области от 26.07.2022 № </a:t>
            </a:r>
            <a:r>
              <a:rPr lang="ru" sz="1300" dirty="0" smtClean="0">
                <a:solidFill>
                  <a:schemeClr val="tx1"/>
                </a:solidFill>
                <a:latin typeface="Oswald"/>
                <a:ea typeface="Oswald"/>
                <a:cs typeface="Oswald"/>
                <a:sym typeface="Oswald"/>
              </a:rPr>
              <a:t>96-ОЗ </a:t>
            </a:r>
            <a:r>
              <a:rPr lang="ru" sz="1300" dirty="0">
                <a:solidFill>
                  <a:schemeClr val="tx1"/>
                </a:solidFill>
                <a:latin typeface="Oswald"/>
                <a:ea typeface="Oswald"/>
                <a:cs typeface="Oswald"/>
                <a:sym typeface="Oswald"/>
              </a:rPr>
              <a:t>«О внесении </a:t>
            </a:r>
            <a:r>
              <a:rPr lang="ru" sz="1300" dirty="0" smtClean="0">
                <a:solidFill>
                  <a:schemeClr val="tx1"/>
                </a:solidFill>
                <a:latin typeface="Oswald"/>
                <a:ea typeface="Oswald"/>
                <a:cs typeface="Oswald"/>
                <a:sym typeface="Oswald"/>
              </a:rPr>
              <a:t>изменений в отдельные законы Свердловской области»</a:t>
            </a:r>
            <a:endParaRPr sz="1300" dirty="0">
              <a:solidFill>
                <a:schemeClr val="tx1"/>
              </a:solidFill>
              <a:latin typeface="Oswald"/>
              <a:ea typeface="Oswald"/>
              <a:cs typeface="Oswald"/>
              <a:sym typeface="Oswald"/>
            </a:endParaRPr>
          </a:p>
          <a:p>
            <a:pPr marL="457200" marR="0" lvl="0" indent="-311150" algn="just"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a:t>
            </a:r>
            <a:r>
              <a:rPr lang="ru" sz="1300" dirty="0" smtClean="0">
                <a:solidFill>
                  <a:schemeClr val="tx1"/>
                </a:solidFill>
                <a:latin typeface="Oswald"/>
                <a:ea typeface="Oswald"/>
                <a:cs typeface="Oswald"/>
                <a:sym typeface="Oswald"/>
              </a:rPr>
              <a:t>05.07.2017 № 476-ПП </a:t>
            </a:r>
            <a:r>
              <a:rPr lang="ru" sz="1300" dirty="0">
                <a:solidFill>
                  <a:schemeClr val="tx1"/>
                </a:solidFill>
                <a:latin typeface="Oswald"/>
                <a:ea typeface="Oswald"/>
                <a:cs typeface="Oswald"/>
                <a:sym typeface="Oswald"/>
              </a:rPr>
              <a:t>"</a:t>
            </a:r>
            <a:r>
              <a:rPr lang="ru" sz="1300" dirty="0" smtClean="0">
                <a:solidFill>
                  <a:schemeClr val="tx1"/>
                </a:solidFill>
                <a:latin typeface="Oswald"/>
                <a:ea typeface="Oswald"/>
                <a:cs typeface="Oswald"/>
                <a:sym typeface="Oswald"/>
              </a:rPr>
              <a:t>Об утверждении норм, по которым осуществляется полное государственное обеспечение обучающихся, в том числе обеспечение питанием, одеждой, обувью, за счет средств областного бюджета или бюджетов муниципальных образований, расположенных на территории Свердловско йобласти, размеров денежной компенсации, а также единовременного пособия выпускникам»</a:t>
            </a:r>
            <a:endParaRPr sz="1300" dirty="0">
              <a:solidFill>
                <a:schemeClr val="tx1"/>
              </a:solidFill>
              <a:highlight>
                <a:srgbClr val="FF0000"/>
              </a:highlight>
              <a:latin typeface="Oswald"/>
              <a:ea typeface="Oswald"/>
              <a:cs typeface="Oswald"/>
              <a:sym typeface="Oswald"/>
            </a:endParaRPr>
          </a:p>
          <a:p>
            <a:pPr marL="457200" lvl="0" indent="0" algn="l"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a:t>
            </a:r>
            <a:r>
              <a:rPr lang="ru" sz="1300" b="1" dirty="0" smtClean="0">
                <a:solidFill>
                  <a:schemeClr val="tx1"/>
                </a:solidFill>
                <a:latin typeface="Oswald"/>
                <a:ea typeface="Oswald"/>
                <a:cs typeface="Oswald"/>
                <a:sym typeface="Oswald"/>
              </a:rPr>
              <a:t>– натуральная</a:t>
            </a:r>
          </a:p>
          <a:p>
            <a:pPr marL="0" lvl="0" indent="0" algn="ctr" rtl="0">
              <a:spcBef>
                <a:spcPts val="0"/>
              </a:spcBef>
              <a:spcAft>
                <a:spcPts val="0"/>
              </a:spcAft>
              <a:buNone/>
            </a:pPr>
            <a:endParaRPr sz="1300" dirty="0">
              <a:solidFill>
                <a:schemeClr val="tx1"/>
              </a:solidFill>
              <a:latin typeface="Oswald"/>
              <a:ea typeface="Oswald"/>
              <a:cs typeface="Oswald"/>
              <a:sym typeface="Oswald"/>
            </a:endParaRPr>
          </a:p>
          <a:p>
            <a:pPr algn="just"/>
            <a:r>
              <a:rPr lang="ru-RU" sz="1300" dirty="0">
                <a:solidFill>
                  <a:schemeClr val="tx1"/>
                </a:solidFill>
                <a:latin typeface="Oswald"/>
                <a:ea typeface="Oswald"/>
                <a:cs typeface="Oswald"/>
                <a:sym typeface="Oswald"/>
              </a:rPr>
              <a:t>За счет субсидий из областного бюджета на финансовое обеспечение выполнения </a:t>
            </a:r>
            <a:r>
              <a:rPr lang="ru-RU" sz="1300" dirty="0" smtClean="0">
                <a:solidFill>
                  <a:schemeClr val="tx1"/>
                </a:solidFill>
                <a:latin typeface="Oswald"/>
                <a:ea typeface="Oswald"/>
                <a:cs typeface="Oswald"/>
                <a:sym typeface="Oswald"/>
              </a:rPr>
              <a:t>публичных обязательств</a:t>
            </a:r>
            <a:endParaRPr lang="ru-RU" sz="1300" dirty="0">
              <a:solidFill>
                <a:schemeClr val="tx1"/>
              </a:solidFill>
              <a:latin typeface="Oswald"/>
              <a:ea typeface="Oswald"/>
              <a:cs typeface="Oswald"/>
              <a:sym typeface="Oswald"/>
            </a:endParaRPr>
          </a:p>
          <a:p>
            <a:pPr marL="0" marR="0" lvl="0" indent="0" algn="just" rtl="0">
              <a:spcBef>
                <a:spcPts val="0"/>
              </a:spcBef>
              <a:spcAft>
                <a:spcPts val="0"/>
              </a:spcAft>
              <a:buNone/>
            </a:pPr>
            <a:endParaRPr sz="1300" b="1" dirty="0">
              <a:solidFill>
                <a:schemeClr val="tx1"/>
              </a:solidFill>
              <a:highlight>
                <a:schemeClr val="lt2"/>
              </a:highlight>
              <a:latin typeface="Oswald"/>
              <a:ea typeface="Oswald"/>
              <a:cs typeface="Oswald"/>
              <a:sym typeface="Oswald"/>
            </a:endParaRPr>
          </a:p>
          <a:p>
            <a:pPr marL="457200" lvl="0" indent="0" algn="ctr" rtl="0">
              <a:spcBef>
                <a:spcPts val="0"/>
              </a:spcBef>
              <a:spcAft>
                <a:spcPts val="0"/>
              </a:spcAft>
              <a:buNone/>
            </a:pPr>
            <a:r>
              <a:rPr lang="ru" sz="1300" b="1" dirty="0">
                <a:solidFill>
                  <a:schemeClr val="tx1"/>
                </a:solidFill>
                <a:highlight>
                  <a:schemeClr val="lt2"/>
                </a:highlight>
                <a:latin typeface="Oswald"/>
                <a:ea typeface="Oswald"/>
                <a:cs typeface="Oswald"/>
                <a:sym typeface="Oswald"/>
              </a:rPr>
              <a:t>Периодичность предоставления</a:t>
            </a:r>
            <a:endParaRPr sz="1300" b="1" dirty="0">
              <a:solidFill>
                <a:schemeClr val="tx1"/>
              </a:solidFill>
              <a:highlight>
                <a:schemeClr val="lt2"/>
              </a:highlight>
              <a:latin typeface="Oswald"/>
              <a:ea typeface="Oswald"/>
              <a:cs typeface="Oswald"/>
              <a:sym typeface="Oswald"/>
            </a:endParaRPr>
          </a:p>
          <a:p>
            <a:pPr marL="457200" lvl="0" indent="0" algn="l" rtl="0">
              <a:spcBef>
                <a:spcPts val="0"/>
              </a:spcBef>
              <a:spcAft>
                <a:spcPts val="0"/>
              </a:spcAft>
              <a:buNone/>
            </a:pPr>
            <a:endParaRPr sz="1300" dirty="0">
              <a:solidFill>
                <a:schemeClr val="tx1"/>
              </a:solidFill>
              <a:highlight>
                <a:schemeClr val="lt2"/>
              </a:highlight>
              <a:latin typeface="Oswald"/>
              <a:ea typeface="Oswald"/>
              <a:cs typeface="Oswald"/>
              <a:sym typeface="Oswald"/>
            </a:endParaRPr>
          </a:p>
          <a:p>
            <a:pPr marL="457200" lvl="0" indent="-311150" algn="l" rtl="0">
              <a:spcBef>
                <a:spcPts val="0"/>
              </a:spcBef>
              <a:spcAft>
                <a:spcPts val="0"/>
              </a:spcAft>
              <a:buClr>
                <a:schemeClr val="dk2"/>
              </a:buClr>
              <a:buSzPts val="1300"/>
              <a:buFont typeface="Oswald"/>
              <a:buChar char="●"/>
            </a:pPr>
            <a:r>
              <a:rPr lang="ru" sz="1300" dirty="0" smtClean="0">
                <a:solidFill>
                  <a:schemeClr val="tx1"/>
                </a:solidFill>
                <a:highlight>
                  <a:schemeClr val="lt2"/>
                </a:highlight>
                <a:latin typeface="Oswald"/>
                <a:ea typeface="Oswald"/>
                <a:cs typeface="Oswald"/>
                <a:sym typeface="Oswald"/>
              </a:rPr>
              <a:t>Ежегодно</a:t>
            </a:r>
            <a:endParaRPr sz="1300" dirty="0">
              <a:solidFill>
                <a:schemeClr val="tx1"/>
              </a:solidFill>
              <a:highlight>
                <a:schemeClr val="lt2"/>
              </a:highlight>
              <a:latin typeface="Oswald"/>
              <a:ea typeface="Oswald"/>
              <a:cs typeface="Oswald"/>
              <a:sym typeface="Oswald"/>
            </a:endParaRPr>
          </a:p>
        </p:txBody>
      </p:sp>
      <p:sp>
        <p:nvSpPr>
          <p:cNvPr id="304" name="Google Shape;304;p44"/>
          <p:cNvSpPr txBox="1"/>
          <p:nvPr/>
        </p:nvSpPr>
        <p:spPr>
          <a:xfrm>
            <a:off x="0" y="99494"/>
            <a:ext cx="2399876" cy="741956"/>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a:t>
            </a:r>
            <a:r>
              <a:rPr lang="ru" sz="1500" b="1" dirty="0" smtClean="0">
                <a:latin typeface="Oswald"/>
                <a:ea typeface="Oswald"/>
                <a:cs typeface="Oswald"/>
                <a:sym typeface="Oswald"/>
              </a:rPr>
              <a:t>0835</a:t>
            </a:r>
            <a:endParaRPr sz="1500" b="1" dirty="0">
              <a:latin typeface="Oswald"/>
              <a:ea typeface="Oswald"/>
              <a:cs typeface="Oswald"/>
              <a:sym typeface="Oswald"/>
            </a:endParaRPr>
          </a:p>
        </p:txBody>
      </p:sp>
    </p:spTree>
    <p:extLst>
      <p:ext uri="{BB962C8B-B14F-4D97-AF65-F5344CB8AC3E}">
        <p14:creationId xmlns:p14="http://schemas.microsoft.com/office/powerpoint/2010/main" val="14648884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308"/>
        <p:cNvGrpSpPr/>
        <p:nvPr/>
      </p:nvGrpSpPr>
      <p:grpSpPr>
        <a:xfrm>
          <a:off x="0" y="0"/>
          <a:ext cx="0" cy="0"/>
          <a:chOff x="0" y="0"/>
          <a:chExt cx="0" cy="0"/>
        </a:xfrm>
      </p:grpSpPr>
      <p:sp>
        <p:nvSpPr>
          <p:cNvPr id="309" name="Google Shape;309;p45"/>
          <p:cNvSpPr txBox="1"/>
          <p:nvPr/>
        </p:nvSpPr>
        <p:spPr>
          <a:xfrm>
            <a:off x="747150" y="5728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dirty="0">
                <a:latin typeface="Oswald"/>
                <a:ea typeface="Oswald"/>
                <a:cs typeface="Oswald"/>
                <a:sym typeface="Oswald"/>
              </a:rPr>
              <a:t>КОД МЕРЫ </a:t>
            </a:r>
            <a:r>
              <a:rPr lang="ru" sz="1500" b="1" dirty="0" smtClean="0">
                <a:latin typeface="Oswald"/>
                <a:ea typeface="Oswald"/>
                <a:cs typeface="Oswald"/>
                <a:sym typeface="Oswald"/>
              </a:rPr>
              <a:t>0835</a:t>
            </a:r>
            <a:endParaRPr sz="1500" b="1" dirty="0">
              <a:latin typeface="Oswald"/>
              <a:ea typeface="Oswald"/>
              <a:cs typeface="Oswald"/>
              <a:sym typeface="Oswald"/>
            </a:endParaRPr>
          </a:p>
        </p:txBody>
      </p:sp>
      <p:graphicFrame>
        <p:nvGraphicFramePr>
          <p:cNvPr id="310" name="Google Shape;310;p45"/>
          <p:cNvGraphicFramePr/>
          <p:nvPr>
            <p:extLst>
              <p:ext uri="{D42A27DB-BD31-4B8C-83A1-F6EECF244321}">
                <p14:modId xmlns:p14="http://schemas.microsoft.com/office/powerpoint/2010/main" val="1193517676"/>
              </p:ext>
            </p:extLst>
          </p:nvPr>
        </p:nvGraphicFramePr>
        <p:xfrm>
          <a:off x="329627" y="620655"/>
          <a:ext cx="8714879" cy="4902402"/>
        </p:xfrm>
        <a:graphic>
          <a:graphicData uri="http://schemas.openxmlformats.org/drawingml/2006/table">
            <a:tbl>
              <a:tblPr>
                <a:noFill/>
                <a:tableStyleId>{BF4A3D39-4975-46BA-BE83-8B02B6239DEE}</a:tableStyleId>
              </a:tblPr>
              <a:tblGrid>
                <a:gridCol w="5256705">
                  <a:extLst>
                    <a:ext uri="{9D8B030D-6E8A-4147-A177-3AD203B41FA5}">
                      <a16:colId xmlns:a16="http://schemas.microsoft.com/office/drawing/2014/main" val="20000"/>
                    </a:ext>
                  </a:extLst>
                </a:gridCol>
                <a:gridCol w="3458174">
                  <a:extLst>
                    <a:ext uri="{9D8B030D-6E8A-4147-A177-3AD203B41FA5}">
                      <a16:colId xmlns:a16="http://schemas.microsoft.com/office/drawing/2014/main" val="20001"/>
                    </a:ext>
                  </a:extLst>
                </a:gridCol>
              </a:tblGrid>
              <a:tr h="367659">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dirty="0">
                          <a:latin typeface="Oswald"/>
                          <a:ea typeface="Oswald"/>
                          <a:cs typeface="Oswald"/>
                          <a:sym typeface="Oswald"/>
                        </a:rPr>
                        <a:t>Порядок получения</a:t>
                      </a:r>
                      <a:endParaRPr sz="1200" b="1" dirty="0">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643426">
                <a:tc>
                  <a:txBody>
                    <a:bodyPr/>
                    <a:lstStyle/>
                    <a:p>
                      <a:pPr marL="188850" marR="0" lvl="0" indent="-171450" algn="l" defTabSz="914400" rtl="0" eaLnBrk="1" fontAlgn="auto" latinLnBrk="0" hangingPunct="1">
                        <a:lnSpc>
                          <a:spcPct val="100000"/>
                        </a:lnSpc>
                        <a:spcBef>
                          <a:spcPts val="0"/>
                        </a:spcBef>
                        <a:spcAft>
                          <a:spcPts val="0"/>
                        </a:spcAft>
                        <a:buClr>
                          <a:srgbClr val="000000"/>
                        </a:buClr>
                        <a:buSzPts val="1200"/>
                        <a:buFont typeface="Arial" panose="020B0604020202020204" pitchFamily="34" charset="0"/>
                        <a:buChar char="•"/>
                        <a:tabLst/>
                        <a:defRPr/>
                      </a:pPr>
                      <a:r>
                        <a:rPr lang="ru-RU" sz="1000" dirty="0" smtClean="0">
                          <a:solidFill>
                            <a:schemeClr val="tx1"/>
                          </a:solidFill>
                          <a:latin typeface="Oswald"/>
                          <a:ea typeface="Oswald"/>
                          <a:cs typeface="Oswald"/>
                          <a:sym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p>
                  </a:txBody>
                  <a:tcPr marL="91425" marR="91425" marT="91425" marB="91425"/>
                </a:tc>
                <a:tc>
                  <a:txBody>
                    <a:bodyPr/>
                    <a:lstStyle/>
                    <a:p>
                      <a:pPr marL="201550" lvl="0" indent="-171450" algn="l" rtl="0">
                        <a:spcBef>
                          <a:spcPts val="0"/>
                        </a:spcBef>
                        <a:spcAft>
                          <a:spcPts val="0"/>
                        </a:spcAft>
                        <a:buSzPts val="1000"/>
                        <a:buFont typeface="Arial" panose="020B0604020202020204" pitchFamily="34" charset="0"/>
                        <a:buChar char="•"/>
                      </a:pPr>
                      <a:r>
                        <a:rPr lang="ru-RU" sz="1000" dirty="0" smtClean="0">
                          <a:solidFill>
                            <a:schemeClr val="tx1"/>
                          </a:solidFill>
                          <a:latin typeface="Oswald"/>
                          <a:ea typeface="Oswald"/>
                          <a:cs typeface="Oswald"/>
                          <a:sym typeface="Oswald"/>
                        </a:rPr>
                        <a:t>Приказ о зачислении</a:t>
                      </a:r>
                      <a:r>
                        <a:rPr lang="ru-RU" sz="1000" baseline="0" dirty="0" smtClean="0">
                          <a:solidFill>
                            <a:schemeClr val="tx1"/>
                          </a:solidFill>
                          <a:latin typeface="Oswald"/>
                          <a:ea typeface="Oswald"/>
                          <a:cs typeface="Oswald"/>
                          <a:sym typeface="Oswald"/>
                        </a:rPr>
                        <a:t> в образовательную организацию</a:t>
                      </a:r>
                      <a:endParaRPr sz="10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527720861"/>
                  </a:ext>
                </a:extLst>
              </a:tr>
              <a:tr h="1256241">
                <a:tc>
                  <a:txBody>
                    <a:bodyPr/>
                    <a:lstStyle/>
                    <a:p>
                      <a:pPr marL="188850" marR="0" lvl="0" indent="-171450" algn="l" defTabSz="914400" rtl="0" eaLnBrk="1" fontAlgn="auto" latinLnBrk="0" hangingPunct="1">
                        <a:lnSpc>
                          <a:spcPct val="100000"/>
                        </a:lnSpc>
                        <a:spcBef>
                          <a:spcPts val="0"/>
                        </a:spcBef>
                        <a:spcAft>
                          <a:spcPts val="0"/>
                        </a:spcAft>
                        <a:buClr>
                          <a:srgbClr val="000000"/>
                        </a:buClr>
                        <a:buSzPts val="1200"/>
                        <a:buFont typeface="Arial" panose="020B0604020202020204" pitchFamily="34" charset="0"/>
                        <a:buChar char="•"/>
                        <a:tabLst/>
                        <a:defRPr/>
                      </a:pPr>
                      <a:r>
                        <a:rPr lang="ru-RU" sz="1000" dirty="0" smtClean="0">
                          <a:solidFill>
                            <a:schemeClr val="tx1"/>
                          </a:solidFill>
                          <a:latin typeface="Oswald"/>
                          <a:ea typeface="Oswald"/>
                          <a:cs typeface="Oswald"/>
                          <a:sym typeface="Oswald"/>
                        </a:rPr>
                        <a:t>Дети-сироты</a:t>
                      </a:r>
                      <a:endParaRPr sz="1000" dirty="0">
                        <a:solidFill>
                          <a:schemeClr val="tx1"/>
                        </a:solidFill>
                        <a:latin typeface="Oswald"/>
                        <a:ea typeface="Oswald"/>
                        <a:cs typeface="Oswald"/>
                        <a:sym typeface="Oswald"/>
                      </a:endParaRPr>
                    </a:p>
                    <a:p>
                      <a:pPr marL="188850" lvl="0" indent="-171450" algn="l" rtl="0">
                        <a:spcBef>
                          <a:spcPts val="0"/>
                        </a:spcBef>
                        <a:spcAft>
                          <a:spcPts val="0"/>
                        </a:spcAft>
                        <a:buSzPts val="1200"/>
                        <a:buFont typeface="Arial" panose="020B0604020202020204" pitchFamily="34" charset="0"/>
                        <a:buChar char="•"/>
                      </a:pPr>
                      <a:r>
                        <a:rPr lang="ru" sz="1000" dirty="0" smtClean="0">
                          <a:solidFill>
                            <a:schemeClr val="tx1"/>
                          </a:solidFill>
                          <a:latin typeface="Oswald"/>
                          <a:ea typeface="Oswald"/>
                          <a:cs typeface="Oswald"/>
                          <a:sym typeface="Oswald"/>
                        </a:rPr>
                        <a:t>Дети</a:t>
                      </a:r>
                      <a:r>
                        <a:rPr lang="ru" sz="1000" dirty="0">
                          <a:solidFill>
                            <a:schemeClr val="tx1"/>
                          </a:solidFill>
                          <a:latin typeface="Oswald"/>
                          <a:ea typeface="Oswald"/>
                          <a:cs typeface="Oswald"/>
                          <a:sym typeface="Oswald"/>
                        </a:rPr>
                        <a:t>, оставшиеся без попечения </a:t>
                      </a:r>
                      <a:r>
                        <a:rPr lang="ru" sz="1000" dirty="0" smtClean="0">
                          <a:solidFill>
                            <a:schemeClr val="tx1"/>
                          </a:solidFill>
                          <a:latin typeface="Oswald"/>
                          <a:ea typeface="Oswald"/>
                          <a:cs typeface="Oswald"/>
                          <a:sym typeface="Oswald"/>
                        </a:rPr>
                        <a:t>родителей</a:t>
                      </a:r>
                    </a:p>
                    <a:p>
                      <a:pPr marL="188850" lvl="0" indent="-171450" algn="l" rtl="0">
                        <a:spcBef>
                          <a:spcPts val="0"/>
                        </a:spcBef>
                        <a:spcAft>
                          <a:spcPts val="0"/>
                        </a:spcAft>
                        <a:buSzPts val="1200"/>
                        <a:buFont typeface="Arial" panose="020B0604020202020204" pitchFamily="34" charset="0"/>
                        <a:buChar char="•"/>
                      </a:pPr>
                      <a:r>
                        <a:rPr lang="ru" sz="1000" dirty="0" smtClean="0">
                          <a:solidFill>
                            <a:schemeClr val="tx1"/>
                          </a:solidFill>
                          <a:latin typeface="Oswald"/>
                          <a:ea typeface="Oswald"/>
                          <a:cs typeface="Oswald"/>
                          <a:sym typeface="Oswald"/>
                        </a:rPr>
                        <a:t>Лица </a:t>
                      </a:r>
                      <a:r>
                        <a:rPr lang="ru" sz="1000" dirty="0">
                          <a:solidFill>
                            <a:schemeClr val="tx1"/>
                          </a:solidFill>
                          <a:latin typeface="Oswald"/>
                          <a:ea typeface="Oswald"/>
                          <a:cs typeface="Oswald"/>
                          <a:sym typeface="Oswald"/>
                        </a:rPr>
                        <a:t>из числа детей-сирот и детей, оставшихся без попечения </a:t>
                      </a:r>
                      <a:r>
                        <a:rPr lang="ru" sz="1000" dirty="0" smtClean="0">
                          <a:solidFill>
                            <a:schemeClr val="tx1"/>
                          </a:solidFill>
                          <a:latin typeface="Oswald"/>
                          <a:ea typeface="Oswald"/>
                          <a:cs typeface="Oswald"/>
                          <a:sym typeface="Oswald"/>
                        </a:rPr>
                        <a:t>родителей</a:t>
                      </a:r>
                    </a:p>
                    <a:p>
                      <a:pPr marL="188850" marR="0" lvl="0" indent="-171450" algn="l" defTabSz="914400" rtl="0" eaLnBrk="1" fontAlgn="auto" latinLnBrk="0" hangingPunct="1">
                        <a:lnSpc>
                          <a:spcPct val="100000"/>
                        </a:lnSpc>
                        <a:spcBef>
                          <a:spcPts val="0"/>
                        </a:spcBef>
                        <a:spcAft>
                          <a:spcPts val="0"/>
                        </a:spcAft>
                        <a:buClr>
                          <a:srgbClr val="000000"/>
                        </a:buClr>
                        <a:buSzPts val="1200"/>
                        <a:buFont typeface="Arial" panose="020B0604020202020204" pitchFamily="34" charset="0"/>
                        <a:buChar char="•"/>
                        <a:tabLst/>
                        <a:defRPr/>
                      </a:pPr>
                      <a:r>
                        <a:rPr lang="ru-RU" sz="1000" dirty="0" smtClean="0">
                          <a:solidFill>
                            <a:schemeClr val="tx1"/>
                          </a:solidFill>
                          <a:latin typeface="Oswald"/>
                          <a:ea typeface="Oswald"/>
                          <a:cs typeface="Oswald"/>
                          <a:sym typeface="Oswald"/>
                        </a:rPr>
                        <a:t>Дети в возрасте до 18 лет, а также старше этого возраста, обучающиеся по очной форме по основным образовательным программам в организациях, осуществляющих образовательную деятельность, до окончания ими такого обучения, но не дольше чем до достижения ими возраста 23 лет, потерявшие единственного или обоих родителей</a:t>
                      </a:r>
                    </a:p>
                  </a:txBody>
                  <a:tcPr marL="91425" marR="91425" marT="91425" marB="91425"/>
                </a:tc>
                <a:tc>
                  <a:txBody>
                    <a:bodyPr/>
                    <a:lstStyle/>
                    <a:p>
                      <a:pPr marL="201550" lvl="0" indent="-171450" algn="l" defTabSz="342900" rtl="0" eaLnBrk="1" latinLnBrk="0" hangingPunct="1">
                        <a:spcBef>
                          <a:spcPts val="0"/>
                        </a:spcBef>
                        <a:spcAft>
                          <a:spcPts val="0"/>
                        </a:spcAft>
                        <a:buSzPts val="1000"/>
                        <a:buFont typeface="Arial" panose="020B0604020202020204" pitchFamily="34" charset="0"/>
                        <a:buChar char="•"/>
                      </a:pPr>
                      <a:r>
                        <a:rPr lang="ru" sz="1000" kern="1200" dirty="0">
                          <a:solidFill>
                            <a:schemeClr val="tx1"/>
                          </a:solidFill>
                          <a:latin typeface="Oswald"/>
                          <a:ea typeface="Oswald"/>
                          <a:cs typeface="Oswald"/>
                          <a:sym typeface="Oswald"/>
                        </a:rPr>
                        <a:t>Подача заявления руководителю образовательной организации</a:t>
                      </a:r>
                      <a:endParaRPr sz="1000" kern="1200" dirty="0">
                        <a:solidFill>
                          <a:schemeClr val="tx1"/>
                        </a:solidFill>
                        <a:latin typeface="Oswald"/>
                        <a:ea typeface="Oswald"/>
                        <a:cs typeface="Oswald"/>
                        <a:sym typeface="Oswald"/>
                      </a:endParaRPr>
                    </a:p>
                    <a:p>
                      <a:pPr marL="201550" lvl="0" indent="-171450" algn="l" defTabSz="342900" rtl="0" eaLnBrk="1" latinLnBrk="0" hangingPunct="1">
                        <a:spcBef>
                          <a:spcPts val="0"/>
                        </a:spcBef>
                        <a:spcAft>
                          <a:spcPts val="0"/>
                        </a:spcAft>
                        <a:buSzPts val="1000"/>
                        <a:buFont typeface="Arial" panose="020B0604020202020204" pitchFamily="34" charset="0"/>
                        <a:buChar char="•"/>
                      </a:pPr>
                      <a:r>
                        <a:rPr lang="ru" sz="1000" kern="1200" dirty="0">
                          <a:solidFill>
                            <a:schemeClr val="tx1"/>
                          </a:solidFill>
                          <a:latin typeface="Oswald"/>
                          <a:ea typeface="Oswald"/>
                          <a:cs typeface="Oswald"/>
                          <a:sym typeface="Oswald"/>
                        </a:rPr>
                        <a:t>Свидетельство о смерти </a:t>
                      </a:r>
                      <a:r>
                        <a:rPr lang="ru" sz="1000" kern="1200" dirty="0" smtClean="0">
                          <a:solidFill>
                            <a:schemeClr val="tx1"/>
                          </a:solidFill>
                          <a:latin typeface="Oswald"/>
                          <a:ea typeface="Oswald"/>
                          <a:cs typeface="Oswald"/>
                          <a:sym typeface="Oswald"/>
                        </a:rPr>
                        <a:t>родителя</a:t>
                      </a:r>
                    </a:p>
                    <a:p>
                      <a:pPr marL="201550" marR="0" lvl="0" indent="-171450" algn="l" defTabSz="342900" rtl="0" eaLnBrk="1" fontAlgn="auto" latinLnBrk="0" hangingPunct="1">
                        <a:lnSpc>
                          <a:spcPct val="100000"/>
                        </a:lnSpc>
                        <a:spcBef>
                          <a:spcPts val="0"/>
                        </a:spcBef>
                        <a:spcAft>
                          <a:spcPts val="0"/>
                        </a:spcAft>
                        <a:buClr>
                          <a:srgbClr val="000000"/>
                        </a:buClr>
                        <a:buSzPts val="1000"/>
                        <a:buFont typeface="Arial" panose="020B0604020202020204" pitchFamily="34" charset="0"/>
                        <a:buChar char="•"/>
                        <a:tabLst/>
                        <a:defRPr/>
                      </a:pPr>
                      <a:r>
                        <a:rPr lang="ru-RU" sz="1000" kern="1200" dirty="0" smtClean="0">
                          <a:solidFill>
                            <a:schemeClr val="tx1"/>
                          </a:solidFill>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0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2635076">
                <a:tc>
                  <a:txBody>
                    <a:bodyPr/>
                    <a:lstStyle/>
                    <a:p>
                      <a:pPr marL="188850" marR="0" lvl="0" indent="-171450" algn="l" defTabSz="914400" rtl="0" eaLnBrk="1" fontAlgn="auto" latinLnBrk="0" hangingPunct="1">
                        <a:lnSpc>
                          <a:spcPct val="100000"/>
                        </a:lnSpc>
                        <a:spcBef>
                          <a:spcPts val="0"/>
                        </a:spcBef>
                        <a:spcAft>
                          <a:spcPts val="0"/>
                        </a:spcAft>
                        <a:buClr>
                          <a:srgbClr val="000000"/>
                        </a:buClr>
                        <a:buSzPts val="1200"/>
                        <a:buFont typeface="Arial" panose="020B0604020202020204" pitchFamily="34" charset="0"/>
                        <a:buChar char="•"/>
                        <a:tabLst/>
                        <a:defRPr/>
                      </a:pPr>
                      <a:r>
                        <a:rPr lang="ru-RU" sz="1000" dirty="0" smtClean="0">
                          <a:solidFill>
                            <a:schemeClr val="tx1"/>
                          </a:solidFill>
                          <a:latin typeface="Oswald"/>
                          <a:ea typeface="Oswald"/>
                          <a:cs typeface="Oswald"/>
                          <a:sym typeface="Oswald"/>
                        </a:rPr>
                        <a:t>Дети лиц, принимающих (принимавших) участие в специальной военной операции на территориях Украины, Донецкой Народной Республики и Луганской Народной Республики,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88850" marR="0" lvl="0" indent="-171450" algn="l" defTabSz="914400" rtl="0" eaLnBrk="1" fontAlgn="auto" latinLnBrk="0" hangingPunct="1">
                        <a:lnSpc>
                          <a:spcPct val="100000"/>
                        </a:lnSpc>
                        <a:spcBef>
                          <a:spcPts val="0"/>
                        </a:spcBef>
                        <a:spcAft>
                          <a:spcPts val="0"/>
                        </a:spcAft>
                        <a:buClr>
                          <a:srgbClr val="000000"/>
                        </a:buClr>
                        <a:buSzPts val="1200"/>
                        <a:buFont typeface="Arial" panose="020B0604020202020204" pitchFamily="34" charset="0"/>
                        <a:buChar char="•"/>
                        <a:tabLst/>
                        <a:defRPr/>
                      </a:pPr>
                      <a:r>
                        <a:rPr lang="ru-RU" sz="1000" dirty="0" smtClean="0">
                          <a:solidFill>
                            <a:schemeClr val="tx1"/>
                          </a:solidFill>
                          <a:latin typeface="Oswald"/>
                          <a:ea typeface="Oswald"/>
                          <a:cs typeface="Oswald"/>
                          <a:sym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p>
                    <a:p>
                      <a:pPr marL="17400" marR="0" lvl="0" indent="0" algn="l" defTabSz="914400" rtl="0" eaLnBrk="1" fontAlgn="auto" latinLnBrk="0" hangingPunct="1">
                        <a:lnSpc>
                          <a:spcPct val="100000"/>
                        </a:lnSpc>
                        <a:spcBef>
                          <a:spcPts val="0"/>
                        </a:spcBef>
                        <a:spcAft>
                          <a:spcPts val="0"/>
                        </a:spcAft>
                        <a:buClr>
                          <a:srgbClr val="000000"/>
                        </a:buClr>
                        <a:buSzPts val="1200"/>
                        <a:buFont typeface="Arial" panose="020B0604020202020204" pitchFamily="34" charset="0"/>
                        <a:buNone/>
                        <a:tabLst/>
                        <a:defRPr/>
                      </a:pPr>
                      <a:endParaRPr sz="1000" dirty="0">
                        <a:solidFill>
                          <a:schemeClr val="tx1"/>
                        </a:solidFill>
                        <a:latin typeface="Oswald"/>
                        <a:ea typeface="Oswald"/>
                        <a:cs typeface="Oswald"/>
                        <a:sym typeface="Oswald"/>
                      </a:endParaRPr>
                    </a:p>
                  </a:txBody>
                  <a:tcPr marL="91425" marR="91425" marT="91425" marB="91425"/>
                </a:tc>
                <a:tc>
                  <a:txBody>
                    <a:bodyPr/>
                    <a:lstStyle/>
                    <a:p>
                      <a:pPr marL="201550" lvl="0" indent="-171450" algn="l" rtl="0">
                        <a:spcBef>
                          <a:spcPts val="0"/>
                        </a:spcBef>
                        <a:spcAft>
                          <a:spcPts val="0"/>
                        </a:spcAft>
                        <a:buSzPts val="1000"/>
                        <a:buFont typeface="Arial" panose="020B0604020202020204" pitchFamily="34" charset="0"/>
                        <a:buChar char="•"/>
                      </a:pPr>
                      <a:r>
                        <a:rPr lang="ru-RU" sz="1000" dirty="0" smtClean="0">
                          <a:solidFill>
                            <a:schemeClr val="tx1"/>
                          </a:solidFill>
                          <a:latin typeface="Oswald"/>
                          <a:ea typeface="Oswald"/>
                          <a:cs typeface="Oswald"/>
                          <a:sym typeface="Oswald"/>
                        </a:rPr>
                        <a:t>Подача заявления руководителю образовательной организации</a:t>
                      </a:r>
                    </a:p>
                    <a:p>
                      <a:pPr marL="201550" marR="0" lvl="0" indent="-171450" algn="l" defTabSz="342900" rtl="0" eaLnBrk="1" fontAlgn="auto" latinLnBrk="0" hangingPunct="1">
                        <a:lnSpc>
                          <a:spcPct val="100000"/>
                        </a:lnSpc>
                        <a:spcBef>
                          <a:spcPts val="0"/>
                        </a:spcBef>
                        <a:spcAft>
                          <a:spcPts val="0"/>
                        </a:spcAft>
                        <a:buClrTx/>
                        <a:buSzPts val="1000"/>
                        <a:buFont typeface="Arial" panose="020B0604020202020204" pitchFamily="34" charset="0"/>
                        <a:buChar char="•"/>
                        <a:tabLst/>
                        <a:defRPr/>
                      </a:pPr>
                      <a:r>
                        <a:rPr lang="ru-RU" sz="1000" dirty="0" smtClean="0">
                          <a:solidFill>
                            <a:schemeClr val="tx1"/>
                          </a:solidFill>
                          <a:latin typeface="Oswald"/>
                          <a:ea typeface="Oswald"/>
                          <a:cs typeface="Oswald"/>
                          <a:sym typeface="Oswald"/>
                        </a:rPr>
                        <a:t>Документ, подтверждающий участие гражданина</a:t>
                      </a:r>
                      <a:r>
                        <a:rPr lang="ru" sz="1000" baseline="0" dirty="0" smtClean="0">
                          <a:solidFill>
                            <a:schemeClr val="tx1"/>
                          </a:solidFill>
                          <a:latin typeface="Oswald"/>
                          <a:ea typeface="Oswald"/>
                          <a:cs typeface="Oswald"/>
                          <a:sym typeface="Oswald"/>
                        </a:rPr>
                        <a:t> (родителя, законного представителя ребенка) </a:t>
                      </a:r>
                      <a:r>
                        <a:rPr lang="ru" sz="1000" dirty="0" smtClean="0">
                          <a:solidFill>
                            <a:schemeClr val="tx1"/>
                          </a:solidFill>
                          <a:latin typeface="Oswald"/>
                          <a:ea typeface="Oswald"/>
                          <a:cs typeface="Oswald"/>
                          <a:sym typeface="Oswald"/>
                        </a:rPr>
                        <a:t>в специальной военной операции на территориях</a:t>
                      </a:r>
                      <a:r>
                        <a:rPr lang="ru" sz="1000" baseline="0" dirty="0" smtClean="0">
                          <a:solidFill>
                            <a:schemeClr val="tx1"/>
                          </a:solidFill>
                          <a:latin typeface="Oswald"/>
                          <a:ea typeface="Oswald"/>
                          <a:cs typeface="Oswald"/>
                          <a:sym typeface="Oswald"/>
                        </a:rPr>
                        <a:t> </a:t>
                      </a:r>
                      <a:r>
                        <a:rPr lang="ru" sz="1000" dirty="0" smtClean="0">
                          <a:solidFill>
                            <a:schemeClr val="tx1"/>
                          </a:solidFill>
                          <a:latin typeface="Oswald"/>
                          <a:ea typeface="Oswald"/>
                          <a:cs typeface="Oswald"/>
                          <a:sym typeface="Oswald"/>
                        </a:rPr>
                        <a:t>Украины, Донецкой Народной Республики и Луганской Народной Республики</a:t>
                      </a:r>
                      <a:endParaRPr lang="ru-RU" sz="1000" dirty="0" smtClean="0">
                        <a:solidFill>
                          <a:schemeClr val="tx1"/>
                        </a:solidFill>
                        <a:latin typeface="Oswald"/>
                        <a:ea typeface="Oswald"/>
                        <a:cs typeface="Oswald"/>
                        <a:sym typeface="Oswald"/>
                      </a:endParaRPr>
                    </a:p>
                    <a:p>
                      <a:pPr marL="201550" lvl="0" indent="-171450" algn="l" rtl="0">
                        <a:spcBef>
                          <a:spcPts val="0"/>
                        </a:spcBef>
                        <a:spcAft>
                          <a:spcPts val="0"/>
                        </a:spcAft>
                        <a:buSzPts val="1000"/>
                        <a:buFont typeface="Arial" panose="020B0604020202020204" pitchFamily="34" charset="0"/>
                        <a:buChar char="•"/>
                      </a:pPr>
                      <a:r>
                        <a:rPr lang="ru-RU" sz="1000" dirty="0" smtClean="0">
                          <a:solidFill>
                            <a:schemeClr val="tx1"/>
                          </a:solidFill>
                          <a:latin typeface="Oswald"/>
                          <a:ea typeface="Oswald"/>
                          <a:cs typeface="Oswald"/>
                          <a:sym typeface="Oswald"/>
                        </a:rPr>
                        <a:t>Граждане или родители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a:t>
                      </a:r>
                      <a:endParaRPr sz="1000" dirty="0">
                        <a:solidFill>
                          <a:schemeClr val="tx1"/>
                        </a:solidFill>
                        <a:latin typeface="Oswald"/>
                        <a:ea typeface="Oswald"/>
                        <a:cs typeface="Oswald"/>
                        <a:sym typeface="Oswald"/>
                      </a:endParaRPr>
                    </a:p>
                  </a:txBody>
                  <a:tcPr marL="91425" marR="91425" marT="91425" marB="91425"/>
                </a:tc>
                <a:extLst>
                  <a:ext uri="{0D108BD9-81ED-4DB2-BD59-A6C34878D82A}">
                    <a16:rowId xmlns:a16="http://schemas.microsoft.com/office/drawing/2014/main" val="2358704886"/>
                  </a:ext>
                </a:extLst>
              </a:tr>
            </a:tbl>
          </a:graphicData>
        </a:graphic>
      </p:graphicFrame>
      <p:sp>
        <p:nvSpPr>
          <p:cNvPr id="311" name="Google Shape;311;p45"/>
          <p:cNvSpPr txBox="1">
            <a:spLocks noGrp="1"/>
          </p:cNvSpPr>
          <p:nvPr>
            <p:ph type="ctrTitle"/>
          </p:nvPr>
        </p:nvSpPr>
        <p:spPr>
          <a:xfrm>
            <a:off x="2674050" y="57280"/>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pPr>
            <a:r>
              <a:rPr lang="ru-RU" sz="1400" dirty="0">
                <a:solidFill>
                  <a:schemeClr val="tx1"/>
                </a:solidFill>
                <a:latin typeface="Oswald"/>
                <a:ea typeface="Oswald"/>
                <a:cs typeface="Oswald"/>
                <a:sym typeface="Oswald"/>
              </a:rPr>
              <a:t>Государственное обеспечение одеждой, обувью, мягким инвентарем</a:t>
            </a:r>
            <a:endParaRPr sz="1400" dirty="0">
              <a:solidFill>
                <a:schemeClr val="tx1"/>
              </a:solidFill>
              <a:latin typeface="Oswald"/>
              <a:ea typeface="Oswald"/>
              <a:cs typeface="Oswald"/>
              <a:sym typeface="Oswald"/>
            </a:endParaRPr>
          </a:p>
        </p:txBody>
      </p:sp>
    </p:spTree>
    <p:extLst>
      <p:ext uri="{BB962C8B-B14F-4D97-AF65-F5344CB8AC3E}">
        <p14:creationId xmlns:p14="http://schemas.microsoft.com/office/powerpoint/2010/main" val="2375316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05"/>
        <p:cNvGrpSpPr/>
        <p:nvPr/>
      </p:nvGrpSpPr>
      <p:grpSpPr>
        <a:xfrm>
          <a:off x="0" y="0"/>
          <a:ext cx="0" cy="0"/>
          <a:chOff x="0" y="0"/>
          <a:chExt cx="0" cy="0"/>
        </a:xfrm>
      </p:grpSpPr>
      <p:sp>
        <p:nvSpPr>
          <p:cNvPr id="106" name="Google Shape;106;p16"/>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ВЫПЛАТА МАТЕРИАЛЬНОЙ ПОМОЩИ СТУДЕНТАМ И СЛУШАТЕЛЯМ, ОСВАИВАЮЩИМ ПРОГРАММЫ ПРОФЕССИОНАЛЬНОГО ОБУЧЕНИЯ</a:t>
            </a:r>
            <a:endParaRPr sz="2600">
              <a:solidFill>
                <a:srgbClr val="000000"/>
              </a:solidFill>
              <a:latin typeface="Oswald"/>
              <a:ea typeface="Oswald"/>
              <a:cs typeface="Oswald"/>
              <a:sym typeface="Oswald"/>
            </a:endParaRPr>
          </a:p>
        </p:txBody>
      </p:sp>
      <p:sp>
        <p:nvSpPr>
          <p:cNvPr id="107" name="Google Shape;107;p16"/>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0428</a:t>
            </a:r>
            <a:endParaRPr sz="1500" b="1">
              <a:latin typeface="Oswald"/>
              <a:ea typeface="Oswald"/>
              <a:cs typeface="Oswald"/>
              <a:sym typeface="Oswald"/>
            </a:endParaRPr>
          </a:p>
        </p:txBody>
      </p:sp>
      <p:graphicFrame>
        <p:nvGraphicFramePr>
          <p:cNvPr id="108" name="Google Shape;108;p16"/>
          <p:cNvGraphicFramePr/>
          <p:nvPr>
            <p:extLst>
              <p:ext uri="{D42A27DB-BD31-4B8C-83A1-F6EECF244321}">
                <p14:modId xmlns:p14="http://schemas.microsoft.com/office/powerpoint/2010/main" val="3515136716"/>
              </p:ext>
            </p:extLst>
          </p:nvPr>
        </p:nvGraphicFramePr>
        <p:xfrm>
          <a:off x="324888" y="1271770"/>
          <a:ext cx="8494225" cy="373365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303450">
                <a:tc>
                  <a:txBody>
                    <a:bodyPr/>
                    <a:lstStyle/>
                    <a:p>
                      <a:pPr marL="179999" lvl="0" indent="-159424" algn="l" rtl="0">
                        <a:spcBef>
                          <a:spcPts val="0"/>
                        </a:spcBef>
                        <a:spcAft>
                          <a:spcPts val="0"/>
                        </a:spcAft>
                        <a:buSzPts val="1150"/>
                        <a:buFont typeface="Oswald"/>
                        <a:buChar char="●"/>
                      </a:pPr>
                      <a:r>
                        <a:rPr lang="ru" sz="1150">
                          <a:latin typeface="Oswald"/>
                          <a:ea typeface="Oswald"/>
                          <a:cs typeface="Oswald"/>
                          <a:sym typeface="Oswald"/>
                        </a:rPr>
                        <a:t>Инвалид</a:t>
                      </a:r>
                      <a:endParaRPr sz="1150">
                        <a:latin typeface="Oswald"/>
                        <a:ea typeface="Oswald"/>
                        <a:cs typeface="Oswald"/>
                        <a:sym typeface="Oswald"/>
                      </a:endParaRPr>
                    </a:p>
                  </a:txBody>
                  <a:tcPr marL="91425" marR="91425" marT="91425" marB="91425"/>
                </a:tc>
                <a:tc>
                  <a:txBody>
                    <a:bodyPr/>
                    <a:lstStyle/>
                    <a:p>
                      <a:pPr marL="179999" lvl="0" indent="-168275" algn="l" rtl="0">
                        <a:spcBef>
                          <a:spcPts val="0"/>
                        </a:spcBef>
                        <a:spcAft>
                          <a:spcPts val="0"/>
                        </a:spcAft>
                        <a:buSzPts val="1150"/>
                        <a:buFont typeface="Oswald"/>
                        <a:buChar char="●"/>
                      </a:pPr>
                      <a:r>
                        <a:rPr lang="ru" sz="1150">
                          <a:latin typeface="Oswald"/>
                          <a:ea typeface="Oswald"/>
                          <a:cs typeface="Oswald"/>
                          <a:sym typeface="Oswald"/>
                        </a:rPr>
                        <a:t>Подача заявления руководителю образовательной организации</a:t>
                      </a:r>
                      <a:endParaRPr sz="1150">
                        <a:solidFill>
                          <a:srgbClr val="FF0000"/>
                        </a:solidFill>
                        <a:latin typeface="Oswald"/>
                        <a:ea typeface="Oswald"/>
                        <a:cs typeface="Oswald"/>
                        <a:sym typeface="Oswald"/>
                      </a:endParaRPr>
                    </a:p>
                    <a:p>
                      <a:pPr marL="179999" lvl="0" indent="-168275" algn="l" rtl="0">
                        <a:spcBef>
                          <a:spcPts val="0"/>
                        </a:spcBef>
                        <a:spcAft>
                          <a:spcPts val="0"/>
                        </a:spcAft>
                        <a:buSzPts val="1150"/>
                        <a:buFont typeface="Oswald"/>
                        <a:buChar char="●"/>
                      </a:pPr>
                      <a:r>
                        <a:rPr lang="ru" sz="1150">
                          <a:latin typeface="Oswald"/>
                          <a:ea typeface="Oswald"/>
                          <a:cs typeface="Oswald"/>
                          <a:sym typeface="Oswald"/>
                        </a:rPr>
                        <a:t>Справка федерального государственного учреждения медико-социальной экспертизы об установлении инвалидности</a:t>
                      </a:r>
                      <a:endParaRPr sz="115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453550">
                <a:tc>
                  <a:txBody>
                    <a:bodyPr/>
                    <a:lstStyle/>
                    <a:p>
                      <a:pPr marL="179999" lvl="0" indent="-159424" algn="l" rtl="0">
                        <a:spcBef>
                          <a:spcPts val="0"/>
                        </a:spcBef>
                        <a:spcAft>
                          <a:spcPts val="0"/>
                        </a:spcAft>
                        <a:buSzPts val="1150"/>
                        <a:buFont typeface="Oswald"/>
                        <a:buChar char="●"/>
                      </a:pPr>
                      <a:r>
                        <a:rPr lang="ru" sz="1150" dirty="0" smtClean="0">
                          <a:solidFill>
                            <a:schemeClr val="tx1"/>
                          </a:solidFill>
                          <a:latin typeface="Oswald"/>
                          <a:ea typeface="Oswald"/>
                          <a:cs typeface="Oswald"/>
                          <a:sym typeface="Oswald"/>
                        </a:rPr>
                        <a:t>Лица в возрасте от 18 до 23 </a:t>
                      </a:r>
                      <a:r>
                        <a:rPr lang="ru" sz="1150" dirty="0">
                          <a:solidFill>
                            <a:schemeClr val="tx1"/>
                          </a:solidFill>
                          <a:latin typeface="Oswald"/>
                          <a:ea typeface="Oswald"/>
                          <a:cs typeface="Oswald"/>
                          <a:sym typeface="Oswald"/>
                        </a:rPr>
                        <a:t>лет, </a:t>
                      </a:r>
                      <a:r>
                        <a:rPr lang="ru" sz="1150" dirty="0" smtClean="0">
                          <a:solidFill>
                            <a:schemeClr val="tx1"/>
                          </a:solidFill>
                          <a:latin typeface="Oswald"/>
                          <a:ea typeface="Oswald"/>
                          <a:cs typeface="Oswald"/>
                          <a:sym typeface="Oswald"/>
                        </a:rPr>
                        <a:t>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 sz="1150" baseline="0" dirty="0" smtClean="0">
                          <a:solidFill>
                            <a:schemeClr val="tx1"/>
                          </a:solidFill>
                          <a:latin typeface="Oswald"/>
                          <a:ea typeface="Oswald"/>
                          <a:cs typeface="Oswald"/>
                          <a:sym typeface="Oswald"/>
                        </a:rPr>
                        <a:t> служащих умерли оба родителя или единственный родитель</a:t>
                      </a:r>
                      <a:endParaRPr sz="1150" dirty="0">
                        <a:solidFill>
                          <a:schemeClr val="tx1"/>
                        </a:solidFill>
                        <a:latin typeface="Oswald"/>
                        <a:ea typeface="Oswald"/>
                        <a:cs typeface="Oswald"/>
                        <a:sym typeface="Oswald"/>
                      </a:endParaRPr>
                    </a:p>
                  </a:txBody>
                  <a:tcPr marL="91425" marR="91425" marT="91425" marB="91425"/>
                </a:tc>
                <a:tc>
                  <a:txBody>
                    <a:bodyPr/>
                    <a:lstStyle/>
                    <a:p>
                      <a:pPr marL="179999" lvl="0" indent="-168275"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solidFill>
                          <a:srgbClr val="FF0000"/>
                        </a:solidFill>
                        <a:latin typeface="Oswald"/>
                        <a:ea typeface="Oswald"/>
                        <a:cs typeface="Oswald"/>
                        <a:sym typeface="Oswald"/>
                      </a:endParaRPr>
                    </a:p>
                    <a:p>
                      <a:pPr marL="179999" lvl="0" indent="-168275" algn="l" rtl="0">
                        <a:spcBef>
                          <a:spcPts val="0"/>
                        </a:spcBef>
                        <a:spcAft>
                          <a:spcPts val="0"/>
                        </a:spcAft>
                        <a:buSzPts val="1150"/>
                        <a:buFont typeface="Oswald"/>
                        <a:buChar char="●"/>
                      </a:pPr>
                      <a:r>
                        <a:rPr lang="ru" sz="1150" dirty="0">
                          <a:latin typeface="Oswald"/>
                          <a:ea typeface="Oswald"/>
                          <a:cs typeface="Oswald"/>
                          <a:sym typeface="Oswald"/>
                        </a:rPr>
                        <a:t>Свидетельство о смерти </a:t>
                      </a:r>
                      <a:r>
                        <a:rPr lang="ru" sz="1150" dirty="0" smtClean="0">
                          <a:latin typeface="Oswald"/>
                          <a:ea typeface="Oswald"/>
                          <a:cs typeface="Oswald"/>
                          <a:sym typeface="Oswald"/>
                        </a:rPr>
                        <a:t>родителя</a:t>
                      </a:r>
                      <a:endParaRPr sz="11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303450">
                <a:tc>
                  <a:txBody>
                    <a:bodyPr/>
                    <a:lstStyle/>
                    <a:p>
                      <a:pPr marL="179999" lvl="0" indent="-159424" algn="l" rtl="0">
                        <a:spcBef>
                          <a:spcPts val="0"/>
                        </a:spcBef>
                        <a:spcAft>
                          <a:spcPts val="0"/>
                        </a:spcAft>
                        <a:buSzPts val="1150"/>
                        <a:buFont typeface="Oswald"/>
                        <a:buChar char="●"/>
                      </a:pPr>
                      <a:r>
                        <a:rPr lang="ru" sz="1150">
                          <a:latin typeface="Oswald"/>
                          <a:ea typeface="Oswald"/>
                          <a:cs typeface="Oswald"/>
                          <a:sym typeface="Oswald"/>
                        </a:rPr>
                        <a:t>Обучающиеся с ограниченными возможностями здоровья</a:t>
                      </a:r>
                      <a:endParaRPr sz="1150">
                        <a:latin typeface="Oswald"/>
                        <a:ea typeface="Oswald"/>
                        <a:cs typeface="Oswald"/>
                        <a:sym typeface="Oswald"/>
                      </a:endParaRPr>
                    </a:p>
                  </a:txBody>
                  <a:tcPr marL="91425" marR="91425" marT="91425" marB="91425"/>
                </a:tc>
                <a:tc>
                  <a:txBody>
                    <a:bodyPr/>
                    <a:lstStyle/>
                    <a:p>
                      <a:pPr marL="179999" lvl="0" indent="-163024" algn="l" rtl="0">
                        <a:spcBef>
                          <a:spcPts val="0"/>
                        </a:spcBef>
                        <a:spcAft>
                          <a:spcPts val="0"/>
                        </a:spcAft>
                        <a:buSzPts val="1150"/>
                        <a:buFont typeface="Oswald"/>
                        <a:buChar char="●"/>
                      </a:pPr>
                      <a:r>
                        <a:rPr lang="ru" sz="1150">
                          <a:latin typeface="Oswald"/>
                          <a:ea typeface="Oswald"/>
                          <a:cs typeface="Oswald"/>
                          <a:sym typeface="Oswald"/>
                        </a:rPr>
                        <a:t>Подача заявления руководителю образовательной организации</a:t>
                      </a:r>
                      <a:endParaRPr sz="1150">
                        <a:solidFill>
                          <a:srgbClr val="FF0000"/>
                        </a:solidFill>
                        <a:latin typeface="Oswald"/>
                        <a:ea typeface="Oswald"/>
                        <a:cs typeface="Oswald"/>
                        <a:sym typeface="Oswald"/>
                      </a:endParaRPr>
                    </a:p>
                    <a:p>
                      <a:pPr marL="179999" lvl="0" indent="-163024" algn="l" rtl="0">
                        <a:spcBef>
                          <a:spcPts val="0"/>
                        </a:spcBef>
                        <a:spcAft>
                          <a:spcPts val="0"/>
                        </a:spcAft>
                        <a:buSzPts val="1150"/>
                        <a:buFont typeface="Oswald"/>
                        <a:buChar char="●"/>
                      </a:pPr>
                      <a:r>
                        <a:rPr lang="ru" sz="1150">
                          <a:latin typeface="Oswald"/>
                          <a:ea typeface="Oswald"/>
                          <a:cs typeface="Oswald"/>
                          <a:sym typeface="Oswald"/>
                        </a:rPr>
                        <a:t>Заключение психолого-медико-педагогической комиссии об ограниченных возможностях здоровья</a:t>
                      </a:r>
                      <a:endParaRPr sz="1150">
                        <a:latin typeface="Oswald"/>
                        <a:ea typeface="Oswald"/>
                        <a:cs typeface="Oswald"/>
                        <a:sym typeface="Oswald"/>
                      </a:endParaRPr>
                    </a:p>
                  </a:txBody>
                  <a:tcPr marL="91425" marR="91425" marT="91425" marB="91425"/>
                </a:tc>
                <a:extLst>
                  <a:ext uri="{0D108BD9-81ED-4DB2-BD59-A6C34878D82A}">
                    <a16:rowId xmlns:a16="http://schemas.microsoft.com/office/drawing/2014/main" val="10003"/>
                  </a:ext>
                </a:extLst>
              </a:tr>
              <a:tr h="378500">
                <a:tc>
                  <a:txBody>
                    <a:bodyPr/>
                    <a:lstStyle/>
                    <a:p>
                      <a:pPr marL="179999" lvl="0" indent="-159424" algn="l" rtl="0">
                        <a:spcBef>
                          <a:spcPts val="0"/>
                        </a:spcBef>
                        <a:spcAft>
                          <a:spcPts val="0"/>
                        </a:spcAft>
                        <a:buSzPts val="1150"/>
                        <a:buFont typeface="Oswald"/>
                        <a:buChar char="●"/>
                      </a:pPr>
                      <a:r>
                        <a:rPr lang="ru" sz="1150">
                          <a:latin typeface="Oswald"/>
                          <a:ea typeface="Oswald"/>
                          <a:cs typeface="Oswald"/>
                          <a:sym typeface="Oswald"/>
                        </a:rPr>
                        <a:t>Граждане, имеющие низкий уровень дохода, малоимущие семьи</a:t>
                      </a:r>
                      <a:endParaRPr sz="1150">
                        <a:latin typeface="Oswald"/>
                        <a:ea typeface="Oswald"/>
                        <a:cs typeface="Oswald"/>
                        <a:sym typeface="Oswald"/>
                      </a:endParaRPr>
                    </a:p>
                  </a:txBody>
                  <a:tcPr marL="91425" marR="91425" marT="91425" marB="91425"/>
                </a:tc>
                <a:tc>
                  <a:txBody>
                    <a:bodyPr/>
                    <a:lstStyle/>
                    <a:p>
                      <a:pPr marL="179999" lvl="0" indent="-163024" algn="l" rtl="0">
                        <a:spcBef>
                          <a:spcPts val="0"/>
                        </a:spcBef>
                        <a:spcAft>
                          <a:spcPts val="0"/>
                        </a:spcAft>
                        <a:buSzPts val="1150"/>
                        <a:buFont typeface="Oswald"/>
                        <a:buChar char="●"/>
                      </a:pPr>
                      <a:r>
                        <a:rPr lang="ru" sz="1150" dirty="0">
                          <a:latin typeface="Oswald"/>
                          <a:ea typeface="Oswald"/>
                          <a:cs typeface="Oswald"/>
                          <a:sym typeface="Oswald"/>
                        </a:rPr>
                        <a:t>Подача заявления руководителю образовательной организации</a:t>
                      </a:r>
                      <a:endParaRPr sz="1150" dirty="0">
                        <a:latin typeface="Oswald"/>
                        <a:ea typeface="Oswald"/>
                        <a:cs typeface="Oswald"/>
                        <a:sym typeface="Oswald"/>
                      </a:endParaRPr>
                    </a:p>
                    <a:p>
                      <a:pPr marL="179999" lvl="0" indent="-163024" algn="l" rtl="0">
                        <a:spcBef>
                          <a:spcPts val="0"/>
                        </a:spcBef>
                        <a:spcAft>
                          <a:spcPts val="0"/>
                        </a:spcAft>
                        <a:buSzPts val="1150"/>
                        <a:buFont typeface="Oswald"/>
                        <a:buChar char="●"/>
                      </a:pPr>
                      <a:r>
                        <a:rPr lang="ru" sz="1150" dirty="0">
                          <a:latin typeface="Oswald"/>
                          <a:ea typeface="Oswald"/>
                          <a:cs typeface="Oswald"/>
                          <a:sym typeface="Oswald"/>
                        </a:rPr>
                        <a:t>Справка органа в сфере социальной политики, подтверждающая получение государственной социальной помощи</a:t>
                      </a:r>
                      <a:endParaRPr sz="115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s://webmg.ru/wp-content/uploads/2021/06/152-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8208974" cy="5143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650725" y="2371940"/>
            <a:ext cx="184731" cy="307777"/>
          </a:xfrm>
          <a:prstGeom prst="rect">
            <a:avLst/>
          </a:prstGeom>
          <a:noFill/>
        </p:spPr>
        <p:txBody>
          <a:bodyPr wrap="none" rtlCol="0">
            <a:spAutoFit/>
          </a:bodyPr>
          <a:lstStyle/>
          <a:p>
            <a:endParaRPr lang="ru-RU" dirty="0"/>
          </a:p>
        </p:txBody>
      </p:sp>
    </p:spTree>
    <p:extLst>
      <p:ext uri="{BB962C8B-B14F-4D97-AF65-F5344CB8AC3E}">
        <p14:creationId xmlns:p14="http://schemas.microsoft.com/office/powerpoint/2010/main" val="131072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12"/>
        <p:cNvGrpSpPr/>
        <p:nvPr/>
      </p:nvGrpSpPr>
      <p:grpSpPr>
        <a:xfrm>
          <a:off x="0" y="0"/>
          <a:ext cx="0" cy="0"/>
          <a:chOff x="0" y="0"/>
          <a:chExt cx="0" cy="0"/>
        </a:xfrm>
      </p:grpSpPr>
      <p:sp>
        <p:nvSpPr>
          <p:cNvPr id="113" name="Google Shape;113;p17"/>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dirty="0">
                <a:solidFill>
                  <a:srgbClr val="000000"/>
                </a:solidFill>
                <a:latin typeface="Oswald"/>
                <a:ea typeface="Oswald"/>
                <a:cs typeface="Oswald"/>
                <a:sym typeface="Oswald"/>
              </a:rPr>
              <a:t>ВЫПЛАТА ПОСОБИЯ НА ПРИОБРЕТЕНИЕ УЧЕБНОЙ ЛИТЕРАТУРЫ И ПИСЬМЕННЫХ ПРИНАДЛЕЖНОСТЕЙ</a:t>
            </a:r>
            <a:endParaRPr sz="2600" dirty="0">
              <a:solidFill>
                <a:srgbClr val="000000"/>
              </a:solidFill>
              <a:latin typeface="Oswald"/>
              <a:ea typeface="Oswald"/>
              <a:cs typeface="Oswald"/>
              <a:sym typeface="Oswald"/>
            </a:endParaRPr>
          </a:p>
        </p:txBody>
      </p:sp>
      <p:sp>
        <p:nvSpPr>
          <p:cNvPr id="114" name="Google Shape;114;p17"/>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Постановление Правительства Свердловской области от 18.05.2017 № 346-ПП «Об утверждении Положения о размере и порядке выплаты пособия на приобретение учебной литературы и письменных принадлежностей детям-сиротам и детям, оставшимся без попечения родителей, лицам из числа детей-сирот и детей, оставшихся без попечения родителей, лицам, потерявшим в период обучения обоих родителей или единственного родителя, обучающимся по очной форме обучения по основным профессиональным образовательным программам за счет средств областного бюджета или местных бюджетов муниципальных образований, расположенных на территории Свердловской области»</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b="1" dirty="0">
                <a:solidFill>
                  <a:schemeClr val="tx1"/>
                </a:solidFill>
                <a:latin typeface="Oswald"/>
                <a:ea typeface="Oswald"/>
                <a:cs typeface="Oswald"/>
                <a:sym typeface="Oswald"/>
              </a:rPr>
              <a:t>Форма предоставления - денежная</a:t>
            </a:r>
            <a:endParaRPr b="1" dirty="0">
              <a:solidFill>
                <a:schemeClr val="tx1"/>
              </a:solidFill>
              <a:latin typeface="Oswald"/>
              <a:ea typeface="Oswald"/>
              <a:cs typeface="Oswald"/>
              <a:sym typeface="Oswald"/>
            </a:endParaRPr>
          </a:p>
          <a:p>
            <a:pPr marL="0" lvl="0" indent="0" algn="ctr" rtl="0">
              <a:spcBef>
                <a:spcPts val="0"/>
              </a:spcBef>
              <a:spcAft>
                <a:spcPts val="0"/>
              </a:spcAft>
              <a:buNone/>
            </a:pPr>
            <a:endParaRPr b="1" dirty="0">
              <a:solidFill>
                <a:schemeClr val="tx1"/>
              </a:solidFill>
              <a:latin typeface="Oswald"/>
              <a:ea typeface="Oswald"/>
              <a:cs typeface="Oswald"/>
              <a:sym typeface="Oswald"/>
            </a:endParaRPr>
          </a:p>
          <a:p>
            <a:pPr marL="460800" marR="0" lvl="0" indent="-312950" algn="l" rtl="0">
              <a:spcBef>
                <a:spcPts val="0"/>
              </a:spcBef>
              <a:spcAft>
                <a:spcPts val="0"/>
              </a:spcAft>
              <a:buClr>
                <a:schemeClr val="dk2"/>
              </a:buClr>
              <a:buSzPts val="1300"/>
              <a:buFont typeface="Oswald"/>
              <a:buChar char="●"/>
            </a:pPr>
            <a:r>
              <a:rPr lang="ru" sz="1300" dirty="0" smtClean="0">
                <a:solidFill>
                  <a:schemeClr val="tx1"/>
                </a:solidFill>
                <a:highlight>
                  <a:schemeClr val="lt2"/>
                </a:highlight>
                <a:latin typeface="Oswald"/>
                <a:ea typeface="Oswald"/>
                <a:cs typeface="Oswald"/>
                <a:sym typeface="Oswald"/>
              </a:rPr>
              <a:t>Размер выплаты: трехмесячная </a:t>
            </a:r>
            <a:r>
              <a:rPr lang="ru" sz="1300" dirty="0">
                <a:solidFill>
                  <a:schemeClr val="tx1"/>
                </a:solidFill>
                <a:highlight>
                  <a:schemeClr val="lt2"/>
                </a:highlight>
                <a:latin typeface="Oswald"/>
                <a:ea typeface="Oswald"/>
                <a:cs typeface="Oswald"/>
                <a:sym typeface="Oswald"/>
              </a:rPr>
              <a:t>государственная социальная стипендия без учета районного коэффициента</a:t>
            </a:r>
            <a:endParaRPr sz="1700" b="1" dirty="0">
              <a:solidFill>
                <a:schemeClr val="tx1"/>
              </a:solidFill>
              <a:highlight>
                <a:schemeClr val="lt2"/>
              </a:highlight>
              <a:latin typeface="Oswald"/>
              <a:ea typeface="Oswald"/>
              <a:cs typeface="Oswald"/>
              <a:sym typeface="Oswald"/>
            </a:endParaRPr>
          </a:p>
          <a:p>
            <a:pPr marL="0" marR="0" lvl="0" indent="0" algn="ctr" rtl="0">
              <a:spcBef>
                <a:spcPts val="0"/>
              </a:spcBef>
              <a:spcAft>
                <a:spcPts val="0"/>
              </a:spcAft>
              <a:buNone/>
            </a:pPr>
            <a:endParaRPr dirty="0">
              <a:solidFill>
                <a:schemeClr val="tx1"/>
              </a:solidFill>
              <a:highlight>
                <a:schemeClr val="lt2"/>
              </a:highlight>
              <a:latin typeface="Oswald"/>
              <a:ea typeface="Oswald"/>
              <a:cs typeface="Oswald"/>
              <a:sym typeface="Oswald"/>
            </a:endParaRPr>
          </a:p>
          <a:p>
            <a:pPr marL="0" lvl="0" indent="0" algn="ctr" rtl="0">
              <a:spcBef>
                <a:spcPts val="0"/>
              </a:spcBef>
              <a:spcAft>
                <a:spcPts val="0"/>
              </a:spcAft>
              <a:buNone/>
            </a:pPr>
            <a:r>
              <a:rPr lang="ru" b="1" dirty="0">
                <a:solidFill>
                  <a:schemeClr val="tx1"/>
                </a:solidFill>
                <a:highlight>
                  <a:schemeClr val="lt2"/>
                </a:highlight>
                <a:latin typeface="Oswald"/>
                <a:ea typeface="Oswald"/>
                <a:cs typeface="Oswald"/>
                <a:sym typeface="Oswald"/>
              </a:rPr>
              <a:t>Периодичность выплаты</a:t>
            </a:r>
            <a:endParaRPr b="1" dirty="0">
              <a:solidFill>
                <a:schemeClr val="tx1"/>
              </a:solidFill>
              <a:highlight>
                <a:schemeClr val="lt2"/>
              </a:highlight>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Ежегодно</a:t>
            </a:r>
            <a:endParaRPr sz="1300" dirty="0">
              <a:solidFill>
                <a:schemeClr val="tx1"/>
              </a:solidFill>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Не позднее 30 дней с начала учебного года </a:t>
            </a:r>
            <a:endParaRPr sz="1100" dirty="0">
              <a:solidFill>
                <a:schemeClr val="tx1"/>
              </a:solidFill>
              <a:latin typeface="Oswald"/>
              <a:ea typeface="Oswald"/>
              <a:cs typeface="Oswald"/>
              <a:sym typeface="Oswald"/>
            </a:endParaRPr>
          </a:p>
        </p:txBody>
      </p:sp>
      <p:sp>
        <p:nvSpPr>
          <p:cNvPr id="115" name="Google Shape;115;p17"/>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0471</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19"/>
        <p:cNvGrpSpPr/>
        <p:nvPr/>
      </p:nvGrpSpPr>
      <p:grpSpPr>
        <a:xfrm>
          <a:off x="0" y="0"/>
          <a:ext cx="0" cy="0"/>
          <a:chOff x="0" y="0"/>
          <a:chExt cx="0" cy="0"/>
        </a:xfrm>
      </p:grpSpPr>
      <p:sp>
        <p:nvSpPr>
          <p:cNvPr id="120" name="Google Shape;120;p18"/>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ВЫПЛАТА ПОСОБИЯ НА ПРИОБРЕТЕНИЕ УЧЕБНОЙ ЛИТЕРАТУРЫ И ПИСЬМЕННЫХ ПРИНАДЛЕЖНОСТЕЙ</a:t>
            </a:r>
            <a:endParaRPr sz="2600">
              <a:solidFill>
                <a:srgbClr val="000000"/>
              </a:solidFill>
              <a:latin typeface="Oswald"/>
              <a:ea typeface="Oswald"/>
              <a:cs typeface="Oswald"/>
              <a:sym typeface="Oswald"/>
            </a:endParaRPr>
          </a:p>
        </p:txBody>
      </p:sp>
      <p:sp>
        <p:nvSpPr>
          <p:cNvPr id="121" name="Google Shape;121;p18"/>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0471</a:t>
            </a:r>
            <a:endParaRPr sz="1500" b="1">
              <a:latin typeface="Oswald"/>
              <a:ea typeface="Oswald"/>
              <a:cs typeface="Oswald"/>
              <a:sym typeface="Oswald"/>
            </a:endParaRPr>
          </a:p>
        </p:txBody>
      </p:sp>
      <p:graphicFrame>
        <p:nvGraphicFramePr>
          <p:cNvPr id="122" name="Google Shape;122;p18"/>
          <p:cNvGraphicFramePr/>
          <p:nvPr>
            <p:extLst>
              <p:ext uri="{D42A27DB-BD31-4B8C-83A1-F6EECF244321}">
                <p14:modId xmlns:p14="http://schemas.microsoft.com/office/powerpoint/2010/main" val="1343123110"/>
              </p:ext>
            </p:extLst>
          </p:nvPr>
        </p:nvGraphicFramePr>
        <p:xfrm>
          <a:off x="324888" y="1271770"/>
          <a:ext cx="8494225" cy="292593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1014675">
                <a:tc>
                  <a:txBody>
                    <a:bodyPr/>
                    <a:lstStyle/>
                    <a:p>
                      <a:pPr marL="179999" lvl="0" indent="-162599" algn="l" rtl="0">
                        <a:spcBef>
                          <a:spcPts val="0"/>
                        </a:spcBef>
                        <a:spcAft>
                          <a:spcPts val="0"/>
                        </a:spcAft>
                        <a:buClr>
                          <a:schemeClr val="dk2"/>
                        </a:buClr>
                        <a:buSzPts val="1200"/>
                        <a:buFont typeface="Oswald"/>
                        <a:buChar char="●"/>
                      </a:pPr>
                      <a:r>
                        <a:rPr lang="ru" sz="1200" dirty="0" smtClean="0">
                          <a:solidFill>
                            <a:schemeClr val="tx1"/>
                          </a:solidFill>
                          <a:latin typeface="Oswald"/>
                          <a:ea typeface="Oswald"/>
                          <a:cs typeface="Oswald"/>
                          <a:sym typeface="Oswald"/>
                        </a:rPr>
                        <a:t>Лица </a:t>
                      </a:r>
                      <a:r>
                        <a:rPr lang="ru" sz="1200" dirty="0">
                          <a:solidFill>
                            <a:schemeClr val="tx1"/>
                          </a:solidFill>
                          <a:latin typeface="Oswald"/>
                          <a:ea typeface="Oswald"/>
                          <a:cs typeface="Oswald"/>
                          <a:sym typeface="Oswald"/>
                        </a:rPr>
                        <a:t>в возрасте </a:t>
                      </a:r>
                      <a:r>
                        <a:rPr lang="ru" sz="1200" dirty="0" smtClean="0">
                          <a:solidFill>
                            <a:schemeClr val="tx1"/>
                          </a:solidFill>
                          <a:latin typeface="Oswald"/>
                          <a:ea typeface="Oswald"/>
                          <a:cs typeface="Oswald"/>
                          <a:sym typeface="Oswald"/>
                        </a:rPr>
                        <a:t>от </a:t>
                      </a:r>
                      <a:r>
                        <a:rPr lang="ru" sz="1200" dirty="0">
                          <a:solidFill>
                            <a:schemeClr val="tx1"/>
                          </a:solidFill>
                          <a:latin typeface="Oswald"/>
                          <a:ea typeface="Oswald"/>
                          <a:cs typeface="Oswald"/>
                          <a:sym typeface="Oswald"/>
                        </a:rPr>
                        <a:t>18 </a:t>
                      </a:r>
                      <a:r>
                        <a:rPr lang="ru" sz="1200" dirty="0" smtClean="0">
                          <a:solidFill>
                            <a:schemeClr val="tx1"/>
                          </a:solidFill>
                          <a:latin typeface="Oswald"/>
                          <a:ea typeface="Oswald"/>
                          <a:cs typeface="Oswald"/>
                          <a:sym typeface="Oswald"/>
                        </a:rPr>
                        <a:t>лет до 23 лет, у которых в период их обучения по основным профессиональным</a:t>
                      </a:r>
                      <a:r>
                        <a:rPr lang="ru" sz="1200" baseline="0" dirty="0" smtClean="0">
                          <a:solidFill>
                            <a:schemeClr val="tx1"/>
                          </a:solidFill>
                          <a:latin typeface="Oswald"/>
                          <a:ea typeface="Oswald"/>
                          <a:cs typeface="Oswald"/>
                          <a:sym typeface="Oswald"/>
                        </a:rPr>
                        <a:t> образовательным программам и (или)</a:t>
                      </a:r>
                      <a:r>
                        <a:rPr lang="ru" sz="1200" dirty="0" smtClean="0">
                          <a:solidFill>
                            <a:schemeClr val="tx1"/>
                          </a:solidFill>
                          <a:latin typeface="Oswald"/>
                          <a:ea typeface="Oswald"/>
                          <a:cs typeface="Oswald"/>
                          <a:sym typeface="Oswald"/>
                        </a:rPr>
                        <a:t>  по программам</a:t>
                      </a:r>
                      <a:r>
                        <a:rPr lang="ru" sz="1200" baseline="0" dirty="0" smtClean="0">
                          <a:solidFill>
                            <a:schemeClr val="tx1"/>
                          </a:solidFill>
                          <a:latin typeface="Oswald"/>
                          <a:ea typeface="Oswald"/>
                          <a:cs typeface="Oswald"/>
                          <a:sym typeface="Oswald"/>
                        </a:rPr>
                        <a:t> профессиональной подготовки по профессиям  рабочих, должностям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solidFill>
                          <a:srgbClr val="FF0000"/>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Свидетельство о смерти обоих родителей или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solidFill>
                          <a:schemeClr val="dk1"/>
                        </a:solidFill>
                        <a:latin typeface="Oswald"/>
                        <a:ea typeface="Oswald"/>
                        <a:cs typeface="Oswald"/>
                        <a:sym typeface="Oswald"/>
                      </a:endParaRPr>
                    </a:p>
                    <a:p>
                      <a:pPr marL="179999" lvl="0" indent="-162599" algn="l" rtl="0">
                        <a:spcBef>
                          <a:spcPts val="0"/>
                        </a:spcBef>
                        <a:spcAft>
                          <a:spcPts val="0"/>
                        </a:spcAft>
                        <a:buSzPts val="1200"/>
                        <a:buFont typeface="Oswald"/>
                        <a:buChar char="●"/>
                      </a:pPr>
                      <a:r>
                        <a:rPr lang="ru" sz="120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0">
                <a:tc>
                  <a:txBody>
                    <a:bodyPr/>
                    <a:lstStyle/>
                    <a:p>
                      <a:pPr marL="179999" lvl="0" indent="-162599" algn="l" rtl="0">
                        <a:spcBef>
                          <a:spcPts val="0"/>
                        </a:spcBef>
                        <a:spcAft>
                          <a:spcPts val="0"/>
                        </a:spcAft>
                        <a:buSzPts val="1200"/>
                        <a:buFont typeface="Oswald"/>
                        <a:buChar char="●"/>
                      </a:pPr>
                      <a:r>
                        <a:rPr lang="ru" sz="1200">
                          <a:latin typeface="Oswald"/>
                          <a:ea typeface="Oswald"/>
                          <a:cs typeface="Oswald"/>
                          <a:sym typeface="Oswald"/>
                        </a:rPr>
                        <a:t>Дети, оставшиеся без попечения родителей</a:t>
                      </a:r>
                      <a:endParaRPr sz="120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26"/>
        <p:cNvGrpSpPr/>
        <p:nvPr/>
      </p:nvGrpSpPr>
      <p:grpSpPr>
        <a:xfrm>
          <a:off x="0" y="0"/>
          <a:ext cx="0" cy="0"/>
          <a:chOff x="0" y="0"/>
          <a:chExt cx="0" cy="0"/>
        </a:xfrm>
      </p:grpSpPr>
      <p:sp>
        <p:nvSpPr>
          <p:cNvPr id="127" name="Google Shape;127;p19"/>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ДЕНЕЖНАЯ КОМПЕНСАЦИЯ НА ПРИОБРЕТЕНИЕ КОМПЛЕКТА ОДЕЖДЫ, ОБУВИ, МЯГКОГО ИНВЕНТАРЯ ДЛЯ ВЫПУСКНИКОВ</a:t>
            </a:r>
            <a:endParaRPr sz="1300">
              <a:solidFill>
                <a:srgbClr val="000000"/>
              </a:solidFill>
              <a:latin typeface="Oswald"/>
              <a:ea typeface="Oswald"/>
              <a:cs typeface="Oswald"/>
              <a:sym typeface="Oswald"/>
            </a:endParaRPr>
          </a:p>
        </p:txBody>
      </p:sp>
      <p:sp>
        <p:nvSpPr>
          <p:cNvPr id="128" name="Google Shape;128;p19"/>
          <p:cNvSpPr/>
          <p:nvPr/>
        </p:nvSpPr>
        <p:spPr>
          <a:xfrm>
            <a:off x="545250" y="1270925"/>
            <a:ext cx="8053500" cy="3688500"/>
          </a:xfrm>
          <a:prstGeom prst="rect">
            <a:avLst/>
          </a:prstGeom>
          <a:noFill/>
          <a:ln>
            <a:noFill/>
          </a:ln>
        </p:spPr>
        <p:txBody>
          <a:bodyPr spcFirstLastPara="1" wrap="square" lIns="90000" tIns="34275" rIns="68575" bIns="34275" anchor="ctr"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основания</a:t>
            </a:r>
            <a:endParaRPr b="1" dirty="0">
              <a:solidFill>
                <a:schemeClr val="tx1"/>
              </a:solidFill>
              <a:latin typeface="Oswald"/>
              <a:ea typeface="Oswald"/>
              <a:cs typeface="Oswald"/>
              <a:sym typeface="Oswald"/>
            </a:endParaRPr>
          </a:p>
          <a:p>
            <a:pPr marL="0" marR="0" lvl="0" indent="0" algn="ctr" rtl="0">
              <a:spcBef>
                <a:spcPts val="0"/>
              </a:spcBef>
              <a:spcAft>
                <a:spcPts val="0"/>
              </a:spcAft>
              <a:buNone/>
            </a:pPr>
            <a:endParaRPr b="1"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 sz="1300" dirty="0" smtClean="0">
                <a:solidFill>
                  <a:schemeClr val="tx1"/>
                </a:solidFill>
                <a:latin typeface="Oswald"/>
                <a:ea typeface="Oswald"/>
                <a:cs typeface="Oswald"/>
                <a:sym typeface="Oswald"/>
              </a:rPr>
              <a:t>Постановление Правительства Свердловской области от </a:t>
            </a:r>
            <a:r>
              <a:rPr lang="ru" sz="1300" dirty="0">
                <a:solidFill>
                  <a:schemeClr val="tx1"/>
                </a:solidFill>
                <a:latin typeface="Oswald"/>
                <a:ea typeface="Oswald"/>
                <a:cs typeface="Oswald"/>
                <a:sym typeface="Oswald"/>
              </a:rPr>
              <a:t>05.07.2017 </a:t>
            </a:r>
            <a:r>
              <a:rPr lang="ru" sz="1300" dirty="0" smtClean="0">
                <a:solidFill>
                  <a:schemeClr val="tx1"/>
                </a:solidFill>
                <a:latin typeface="Oswald"/>
                <a:ea typeface="Oswald"/>
                <a:cs typeface="Oswald"/>
                <a:sym typeface="Oswald"/>
              </a:rPr>
              <a:t>№ 476-ПП “</a:t>
            </a:r>
            <a:r>
              <a:rPr lang="ru" sz="1300" dirty="0">
                <a:solidFill>
                  <a:schemeClr val="tx1"/>
                </a:solidFill>
                <a:latin typeface="Oswald"/>
                <a:ea typeface="Oswald"/>
                <a:cs typeface="Oswald"/>
                <a:sym typeface="Oswald"/>
              </a:rPr>
              <a:t>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выпускникам”</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endParaRPr sz="1300"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sz="1300" dirty="0" smtClean="0">
                <a:solidFill>
                  <a:schemeClr val="tx1"/>
                </a:solidFill>
                <a:latin typeface="Oswald"/>
                <a:ea typeface="Oswald"/>
                <a:cs typeface="Oswald"/>
                <a:sym typeface="Oswald"/>
              </a:rPr>
              <a:t>Размер выплаты: 49 </a:t>
            </a:r>
            <a:r>
              <a:rPr lang="ru" sz="1300" dirty="0">
                <a:solidFill>
                  <a:schemeClr val="tx1"/>
                </a:solidFill>
                <a:latin typeface="Oswald"/>
                <a:ea typeface="Oswald"/>
                <a:cs typeface="Oswald"/>
                <a:sym typeface="Oswald"/>
              </a:rPr>
              <a:t>482,2 руб. (</a:t>
            </a:r>
            <a:r>
              <a:rPr lang="ru" sz="1300" dirty="0">
                <a:solidFill>
                  <a:schemeClr val="tx1"/>
                </a:solidFill>
                <a:highlight>
                  <a:schemeClr val="lt2"/>
                </a:highlight>
                <a:latin typeface="Oswald"/>
                <a:ea typeface="Oswald"/>
                <a:cs typeface="Oswald"/>
                <a:sym typeface="Oswald"/>
              </a:rPr>
              <a:t>по состоянию на 01.01.2022)</a:t>
            </a:r>
            <a:endParaRPr sz="1300" dirty="0">
              <a:solidFill>
                <a:schemeClr val="tx1"/>
              </a:solidFill>
              <a:highlight>
                <a:schemeClr val="lt2"/>
              </a:highlight>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marR="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60800" lvl="0" indent="-319300" algn="l" rtl="0">
              <a:spcBef>
                <a:spcPts val="0"/>
              </a:spcBef>
              <a:spcAft>
                <a:spcPts val="0"/>
              </a:spcAft>
              <a:buClr>
                <a:schemeClr val="dk2"/>
              </a:buClr>
              <a:buSzPts val="1400"/>
              <a:buFont typeface="Oswald"/>
              <a:buChar char="●"/>
            </a:pPr>
            <a:r>
              <a:rPr lang="ru" sz="1300" dirty="0">
                <a:solidFill>
                  <a:schemeClr val="tx1"/>
                </a:solidFill>
                <a:latin typeface="Oswald"/>
                <a:ea typeface="Oswald"/>
                <a:cs typeface="Oswald"/>
                <a:sym typeface="Oswald"/>
              </a:rPr>
              <a:t>Единовременно</a:t>
            </a:r>
            <a:endParaRPr sz="1300" dirty="0">
              <a:solidFill>
                <a:schemeClr val="tx1"/>
              </a:solidFill>
              <a:latin typeface="Oswald"/>
              <a:ea typeface="Oswald"/>
              <a:cs typeface="Oswald"/>
              <a:sym typeface="Oswald"/>
            </a:endParaRPr>
          </a:p>
          <a:p>
            <a:pPr marL="457200" lvl="0" indent="0" algn="l" rtl="0">
              <a:spcBef>
                <a:spcPts val="1000"/>
              </a:spcBef>
              <a:spcAft>
                <a:spcPts val="0"/>
              </a:spcAft>
              <a:buNone/>
            </a:pPr>
            <a:endParaRPr sz="1300" dirty="0">
              <a:solidFill>
                <a:schemeClr val="tx1"/>
              </a:solidFill>
              <a:latin typeface="Oswald"/>
              <a:ea typeface="Oswald"/>
              <a:cs typeface="Oswald"/>
              <a:sym typeface="Oswald"/>
            </a:endParaRPr>
          </a:p>
          <a:p>
            <a:pPr marL="457200" marR="0" lvl="0" indent="0" algn="ctr" rtl="0">
              <a:spcBef>
                <a:spcPts val="1000"/>
              </a:spcBef>
              <a:spcAft>
                <a:spcPts val="0"/>
              </a:spcAft>
              <a:buNone/>
            </a:pPr>
            <a:endParaRPr b="1" dirty="0">
              <a:solidFill>
                <a:srgbClr val="FF0000"/>
              </a:solidFill>
              <a:latin typeface="Oswald"/>
              <a:ea typeface="Oswald"/>
              <a:cs typeface="Oswald"/>
              <a:sym typeface="Oswald"/>
            </a:endParaRPr>
          </a:p>
        </p:txBody>
      </p:sp>
      <p:sp>
        <p:nvSpPr>
          <p:cNvPr id="129" name="Google Shape;129;p19"/>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0475</a:t>
            </a:r>
            <a:endParaRPr sz="1500" b="1">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33"/>
        <p:cNvGrpSpPr/>
        <p:nvPr/>
      </p:nvGrpSpPr>
      <p:grpSpPr>
        <a:xfrm>
          <a:off x="0" y="0"/>
          <a:ext cx="0" cy="0"/>
          <a:chOff x="0" y="0"/>
          <a:chExt cx="0" cy="0"/>
        </a:xfrm>
      </p:grpSpPr>
      <p:sp>
        <p:nvSpPr>
          <p:cNvPr id="134" name="Google Shape;134;p20"/>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0475</a:t>
            </a:r>
            <a:endParaRPr sz="1500" b="1">
              <a:latin typeface="Oswald"/>
              <a:ea typeface="Oswald"/>
              <a:cs typeface="Oswald"/>
              <a:sym typeface="Oswald"/>
            </a:endParaRPr>
          </a:p>
        </p:txBody>
      </p:sp>
      <p:graphicFrame>
        <p:nvGraphicFramePr>
          <p:cNvPr id="135" name="Google Shape;135;p20"/>
          <p:cNvGraphicFramePr/>
          <p:nvPr>
            <p:extLst>
              <p:ext uri="{D42A27DB-BD31-4B8C-83A1-F6EECF244321}">
                <p14:modId xmlns:p14="http://schemas.microsoft.com/office/powerpoint/2010/main" val="521151813"/>
              </p:ext>
            </p:extLst>
          </p:nvPr>
        </p:nvGraphicFramePr>
        <p:xfrm>
          <a:off x="324888" y="1271770"/>
          <a:ext cx="8494225" cy="2925930"/>
        </p:xfrm>
        <a:graphic>
          <a:graphicData uri="http://schemas.openxmlformats.org/drawingml/2006/table">
            <a:tbl>
              <a:tblPr>
                <a:noFill/>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l" rtl="0">
                        <a:spcBef>
                          <a:spcPts val="0"/>
                        </a:spcBef>
                        <a:spcAft>
                          <a:spcPts val="0"/>
                        </a:spcAft>
                        <a:buNone/>
                      </a:pPr>
                      <a:r>
                        <a:rPr lang="ru-RU" sz="1200" b="1" dirty="0" smtClean="0">
                          <a:latin typeface="Oswald"/>
                          <a:ea typeface="Oswald"/>
                          <a:cs typeface="Oswald"/>
                          <a:sym typeface="Oswald"/>
                        </a:rPr>
                        <a:t>Категория получателей (в соответствии с НПА Свердловской области)</a:t>
                      </a:r>
                      <a:endParaRPr sz="1200" b="1" dirty="0">
                        <a:latin typeface="Oswald"/>
                        <a:ea typeface="Oswald"/>
                        <a:cs typeface="Oswald"/>
                        <a:sym typeface="Oswald"/>
                      </a:endParaRPr>
                    </a:p>
                  </a:txBody>
                  <a:tcPr marL="91425" marR="91425" marT="91425" marB="91425"/>
                </a:tc>
                <a:tc>
                  <a:txBody>
                    <a:bodyPr/>
                    <a:lstStyle/>
                    <a:p>
                      <a:pPr marL="0" lvl="0" indent="0" algn="l" rtl="0">
                        <a:spcBef>
                          <a:spcPts val="0"/>
                        </a:spcBef>
                        <a:spcAft>
                          <a:spcPts val="0"/>
                        </a:spcAft>
                        <a:buNone/>
                      </a:pPr>
                      <a:r>
                        <a:rPr lang="ru" sz="1200" b="1">
                          <a:latin typeface="Oswald"/>
                          <a:ea typeface="Oswald"/>
                          <a:cs typeface="Oswald"/>
                          <a:sym typeface="Oswald"/>
                        </a:rPr>
                        <a:t>Порядок получения</a:t>
                      </a:r>
                      <a:endParaRPr sz="1200" b="1">
                        <a:latin typeface="Oswald"/>
                        <a:ea typeface="Oswald"/>
                        <a:cs typeface="Oswald"/>
                        <a:sym typeface="Oswald"/>
                      </a:endParaRPr>
                    </a:p>
                  </a:txBody>
                  <a:tcPr marL="91425" marR="91425" marT="91425" marB="91425"/>
                </a:tc>
                <a:extLst>
                  <a:ext uri="{0D108BD9-81ED-4DB2-BD59-A6C34878D82A}">
                    <a16:rowId xmlns:a16="http://schemas.microsoft.com/office/drawing/2014/main" val="10000"/>
                  </a:ext>
                </a:extLst>
              </a:tr>
              <a:tr h="464125">
                <a:tc>
                  <a:txBody>
                    <a:bodyPr/>
                    <a:lstStyle/>
                    <a:p>
                      <a:pPr marL="179999" marR="0" lvl="0" indent="-162599" algn="l" defTabSz="342900" rtl="0" eaLnBrk="1" fontAlgn="auto" latinLnBrk="0" hangingPunct="1">
                        <a:lnSpc>
                          <a:spcPct val="100000"/>
                        </a:lnSpc>
                        <a:spcBef>
                          <a:spcPts val="0"/>
                        </a:spcBef>
                        <a:spcAft>
                          <a:spcPts val="0"/>
                        </a:spcAft>
                        <a:buClrTx/>
                        <a:buSzPts val="1200"/>
                        <a:buFont typeface="Oswald"/>
                        <a:buChar char="●"/>
                        <a:tabLst/>
                        <a:defRPr/>
                      </a:pPr>
                      <a:r>
                        <a:rPr lang="ru-RU" sz="1200" dirty="0" smtClean="0">
                          <a:solidFill>
                            <a:schemeClr val="tx1"/>
                          </a:solidFill>
                          <a:latin typeface="Oswald"/>
                          <a:ea typeface="Oswald"/>
                          <a:cs typeface="Oswald"/>
                          <a:sym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a:t>
                      </a:r>
                      <a:r>
                        <a:rPr lang="ru-RU" sz="1200" baseline="0" dirty="0" smtClean="0">
                          <a:solidFill>
                            <a:schemeClr val="tx1"/>
                          </a:solidFill>
                          <a:latin typeface="Oswald"/>
                          <a:ea typeface="Oswald"/>
                          <a:cs typeface="Oswald"/>
                          <a:sym typeface="Oswald"/>
                        </a:rPr>
                        <a:t> служащих умерли оба родителя или единственный родитель</a:t>
                      </a:r>
                      <a:endParaRPr sz="1200" dirty="0">
                        <a:solidFill>
                          <a:schemeClr val="tx1"/>
                        </a:solidFill>
                        <a:latin typeface="Oswald"/>
                        <a:ea typeface="Oswald"/>
                        <a:cs typeface="Oswald"/>
                        <a:sym typeface="Oswald"/>
                      </a:endParaRPr>
                    </a:p>
                  </a:txBody>
                  <a:tcPr marL="91425" marR="91425" marT="91425" marB="91425"/>
                </a:tc>
                <a:tc>
                  <a:txBody>
                    <a:bodyPr/>
                    <a:lstStyle/>
                    <a:p>
                      <a:pPr marL="179999" lvl="0" indent="-161925" algn="l" rtl="0">
                        <a:spcBef>
                          <a:spcPts val="0"/>
                        </a:spcBef>
                        <a:spcAft>
                          <a:spcPts val="0"/>
                        </a:spcAft>
                        <a:buSzPts val="1200"/>
                        <a:buFont typeface="Oswald"/>
                        <a:buChar char="●"/>
                      </a:pPr>
                      <a:r>
                        <a:rPr lang="ru" sz="1200">
                          <a:latin typeface="Oswald"/>
                          <a:ea typeface="Oswald"/>
                          <a:cs typeface="Oswald"/>
                          <a:sym typeface="Oswald"/>
                        </a:rPr>
                        <a:t>Подача заявления руководителю образовательной организации</a:t>
                      </a:r>
                      <a:endParaRPr sz="1200">
                        <a:solidFill>
                          <a:srgbClr val="FF0000"/>
                        </a:solidFill>
                        <a:latin typeface="Oswald"/>
                        <a:ea typeface="Oswald"/>
                        <a:cs typeface="Oswald"/>
                        <a:sym typeface="Oswald"/>
                      </a:endParaRPr>
                    </a:p>
                    <a:p>
                      <a:pPr marL="179999" lvl="0" indent="-161925" algn="l" rtl="0">
                        <a:spcBef>
                          <a:spcPts val="0"/>
                        </a:spcBef>
                        <a:spcAft>
                          <a:spcPts val="0"/>
                        </a:spcAft>
                        <a:buSzPts val="1200"/>
                        <a:buFont typeface="Oswald"/>
                        <a:buChar char="●"/>
                      </a:pPr>
                      <a:r>
                        <a:rPr lang="ru" sz="1200">
                          <a:latin typeface="Oswald"/>
                          <a:ea typeface="Oswald"/>
                          <a:cs typeface="Oswald"/>
                          <a:sym typeface="Oswald"/>
                        </a:rPr>
                        <a:t>Свидетельство о смерти обоих родителей или единственного родителя</a:t>
                      </a:r>
                      <a:endParaRPr sz="1200">
                        <a:latin typeface="Oswald"/>
                        <a:ea typeface="Oswald"/>
                        <a:cs typeface="Oswald"/>
                        <a:sym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Дети-сироты</a:t>
                      </a:r>
                      <a:endParaRPr sz="1200" dirty="0">
                        <a:latin typeface="Oswald"/>
                        <a:ea typeface="Oswald"/>
                        <a:cs typeface="Oswald"/>
                        <a:sym typeface="Oswald"/>
                      </a:endParaRPr>
                    </a:p>
                  </a:txBody>
                  <a:tcPr marL="91425" marR="91425" marT="91425" marB="91425"/>
                </a:tc>
                <a:tc rowSpan="3">
                  <a:txBody>
                    <a:bodyPr/>
                    <a:lstStyle/>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Подача заявления руководителю образовательной организации</a:t>
                      </a:r>
                      <a:endParaRPr sz="1200" dirty="0">
                        <a:latin typeface="Oswald"/>
                        <a:ea typeface="Oswald"/>
                        <a:cs typeface="Oswald"/>
                        <a:sym typeface="Oswald"/>
                      </a:endParaRPr>
                    </a:p>
                    <a:p>
                      <a:pPr marL="179999" lvl="0" indent="-166199" algn="l" rtl="0">
                        <a:spcBef>
                          <a:spcPts val="0"/>
                        </a:spcBef>
                        <a:spcAft>
                          <a:spcPts val="0"/>
                        </a:spcAft>
                        <a:buSzPts val="1200"/>
                        <a:buFont typeface="Oswald"/>
                        <a:buChar char="●"/>
                      </a:pPr>
                      <a:r>
                        <a:rPr lang="ru" sz="1200" dirty="0">
                          <a:latin typeface="Oswald"/>
                          <a:ea typeface="Oswald"/>
                          <a:cs typeface="Oswald"/>
                          <a:sym typeface="Oswald"/>
                        </a:rPr>
                        <a:t>Документы, свидетельствующие об обстоятельствах утраты (отсутствия) попечения родителей (единственного родителя)</a:t>
                      </a:r>
                      <a:endParaRPr sz="1200" dirty="0">
                        <a:latin typeface="Oswald"/>
                        <a:ea typeface="Oswald"/>
                        <a:cs typeface="Oswald"/>
                        <a:sym typeface="Oswald"/>
                      </a:endParaRPr>
                    </a:p>
                  </a:txBody>
                  <a:tcPr marL="91425" marR="91425" marT="91425" marB="91425"/>
                </a:tc>
                <a:extLst>
                  <a:ext uri="{0D108BD9-81ED-4DB2-BD59-A6C34878D82A}">
                    <a16:rowId xmlns:a16="http://schemas.microsoft.com/office/drawing/2014/main" val="10002"/>
                  </a:ext>
                </a:extLst>
              </a:tr>
              <a:tr h="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Дети, оставшиеся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3"/>
                  </a:ext>
                </a:extLst>
              </a:tr>
              <a:tr h="232050">
                <a:tc>
                  <a:txBody>
                    <a:bodyPr/>
                    <a:lstStyle/>
                    <a:p>
                      <a:pPr marL="179999" lvl="0" indent="-162599" algn="l" rtl="0">
                        <a:spcBef>
                          <a:spcPts val="0"/>
                        </a:spcBef>
                        <a:spcAft>
                          <a:spcPts val="0"/>
                        </a:spcAft>
                        <a:buSzPts val="1200"/>
                        <a:buFont typeface="Oswald"/>
                        <a:buChar char="●"/>
                      </a:pPr>
                      <a:r>
                        <a:rPr lang="ru" sz="1200" dirty="0">
                          <a:latin typeface="Oswald"/>
                          <a:ea typeface="Oswald"/>
                          <a:cs typeface="Oswald"/>
                          <a:sym typeface="Oswald"/>
                        </a:rPr>
                        <a:t>Лица из числа детей-сирот и детей, оставшихся без попечения родителей</a:t>
                      </a:r>
                      <a:endParaRPr sz="1200" dirty="0">
                        <a:latin typeface="Oswald"/>
                        <a:ea typeface="Oswald"/>
                        <a:cs typeface="Oswald"/>
                        <a:sym typeface="Oswald"/>
                      </a:endParaRPr>
                    </a:p>
                  </a:txBody>
                  <a:tcPr marL="91425" marR="91425" marT="91425" marB="91425"/>
                </a:tc>
                <a:tc vMerge="1">
                  <a:txBody>
                    <a:bodyPr/>
                    <a:lstStyle/>
                    <a:p>
                      <a:endParaRPr lang="ru-RU"/>
                    </a:p>
                  </a:txBody>
                  <a:tcPr/>
                </a:tc>
                <a:extLst>
                  <a:ext uri="{0D108BD9-81ED-4DB2-BD59-A6C34878D82A}">
                    <a16:rowId xmlns:a16="http://schemas.microsoft.com/office/drawing/2014/main" val="10004"/>
                  </a:ext>
                </a:extLst>
              </a:tr>
            </a:tbl>
          </a:graphicData>
        </a:graphic>
      </p:graphicFrame>
      <p:sp>
        <p:nvSpPr>
          <p:cNvPr id="136" name="Google Shape;136;p20"/>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Clr>
                <a:schemeClr val="dk1"/>
              </a:buClr>
              <a:buSzPts val="1100"/>
              <a:buFont typeface="Twentieth Century"/>
              <a:buNone/>
            </a:pPr>
            <a:r>
              <a:rPr lang="ru" sz="1300">
                <a:solidFill>
                  <a:srgbClr val="000000"/>
                </a:solidFill>
                <a:latin typeface="Oswald"/>
                <a:ea typeface="Oswald"/>
                <a:cs typeface="Oswald"/>
                <a:sym typeface="Oswald"/>
              </a:rPr>
              <a:t>ДЕНЕЖНАЯ КОМПЕНСАЦИЯ НА ПРИОБРЕТЕНИЕ КОМПЛЕКТА ОДЕЖДЫ, ОБУВИ, МЯГКОГО ИНВЕНТАРЯ ДЛЯ ВЫПУСКНИКОВ</a:t>
            </a:r>
            <a:endParaRPr sz="1300">
              <a:solidFill>
                <a:srgbClr val="000000"/>
              </a:solidFill>
              <a:latin typeface="Oswald"/>
              <a:ea typeface="Oswald"/>
              <a:cs typeface="Oswald"/>
              <a:sym typeface="Oswald"/>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DADFE4"/>
            </a:gs>
            <a:gs pos="100000">
              <a:srgbClr val="F3F3F3"/>
            </a:gs>
          </a:gsLst>
          <a:lin ang="5400012" scaled="0"/>
        </a:gradFill>
        <a:effectLst/>
      </p:bgPr>
    </p:bg>
    <p:spTree>
      <p:nvGrpSpPr>
        <p:cNvPr id="1" name="Shape 140"/>
        <p:cNvGrpSpPr/>
        <p:nvPr/>
      </p:nvGrpSpPr>
      <p:grpSpPr>
        <a:xfrm>
          <a:off x="0" y="0"/>
          <a:ext cx="0" cy="0"/>
          <a:chOff x="0" y="0"/>
          <a:chExt cx="0" cy="0"/>
        </a:xfrm>
      </p:grpSpPr>
      <p:sp>
        <p:nvSpPr>
          <p:cNvPr id="141" name="Google Shape;141;p21"/>
          <p:cNvSpPr/>
          <p:nvPr/>
        </p:nvSpPr>
        <p:spPr>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ru" b="1" dirty="0">
                <a:solidFill>
                  <a:schemeClr val="tx1"/>
                </a:solidFill>
                <a:latin typeface="Oswald"/>
                <a:ea typeface="Oswald"/>
                <a:cs typeface="Oswald"/>
                <a:sym typeface="Oswald"/>
              </a:rPr>
              <a:t>Нормативные </a:t>
            </a:r>
            <a:r>
              <a:rPr lang="ru" b="1" dirty="0" smtClean="0">
                <a:solidFill>
                  <a:schemeClr val="tx1"/>
                </a:solidFill>
                <a:latin typeface="Oswald"/>
                <a:ea typeface="Oswald"/>
                <a:cs typeface="Oswald"/>
                <a:sym typeface="Oswald"/>
              </a:rPr>
              <a:t>основания</a:t>
            </a:r>
            <a:endParaRPr b="1" dirty="0">
              <a:solidFill>
                <a:schemeClr val="tx1"/>
              </a:solidFill>
              <a:latin typeface="Oswald"/>
              <a:ea typeface="Oswald"/>
              <a:cs typeface="Oswald"/>
              <a:sym typeface="Oswald"/>
            </a:endParaRPr>
          </a:p>
          <a:p>
            <a:pPr lvl="0" algn="ctr"/>
            <a:endParaRPr lang="ru-RU" b="1" dirty="0">
              <a:solidFill>
                <a:schemeClr val="tx1"/>
              </a:solidFill>
              <a:latin typeface="Oswald"/>
              <a:ea typeface="Oswald"/>
              <a:cs typeface="Oswald"/>
              <a:sym typeface="Oswald"/>
            </a:endParaRPr>
          </a:p>
          <a:p>
            <a:pPr marL="460800" lvl="0" indent="-319300" algn="just">
              <a:buClr>
                <a:schemeClr val="dk2"/>
              </a:buClr>
              <a:buSzPts val="1400"/>
              <a:buFont typeface="Oswald"/>
              <a:buChar char="●"/>
            </a:pPr>
            <a:r>
              <a:rPr lang="ru-RU" sz="1300" dirty="0">
                <a:solidFill>
                  <a:schemeClr val="tx1"/>
                </a:solidFill>
                <a:latin typeface="Oswald"/>
                <a:ea typeface="Oswald"/>
                <a:cs typeface="Oswald"/>
                <a:sym typeface="Oswald"/>
              </a:rPr>
              <a:t>Постановление </a:t>
            </a:r>
            <a:r>
              <a:rPr lang="ru-RU" sz="1300" dirty="0" smtClean="0">
                <a:solidFill>
                  <a:schemeClr val="tx1"/>
                </a:solidFill>
                <a:latin typeface="Oswald"/>
                <a:ea typeface="Oswald"/>
                <a:cs typeface="Oswald"/>
                <a:sym typeface="Oswald"/>
              </a:rPr>
              <a:t>Правительства </a:t>
            </a:r>
            <a:r>
              <a:rPr lang="ru-RU" sz="1300" dirty="0">
                <a:solidFill>
                  <a:schemeClr val="tx1"/>
                </a:solidFill>
                <a:latin typeface="Oswald"/>
                <a:ea typeface="Oswald"/>
                <a:cs typeface="Oswald"/>
                <a:sym typeface="Oswald"/>
              </a:rPr>
              <a:t>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а также единовременного пособия выпускникам”</a:t>
            </a: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Форма предоставления - денежная</a:t>
            </a:r>
            <a:endParaRPr sz="1300" b="1" dirty="0">
              <a:solidFill>
                <a:schemeClr val="tx1"/>
              </a:solidFill>
              <a:latin typeface="Oswald"/>
              <a:ea typeface="Oswald"/>
              <a:cs typeface="Oswald"/>
              <a:sym typeface="Oswald"/>
            </a:endParaRPr>
          </a:p>
          <a:p>
            <a:pPr marL="0" lvl="0" indent="0" algn="ctr" rtl="0">
              <a:spcBef>
                <a:spcPts val="0"/>
              </a:spcBef>
              <a:spcAft>
                <a:spcPts val="0"/>
              </a:spcAft>
              <a:buNone/>
            </a:pPr>
            <a:endParaRPr sz="1300" b="1" dirty="0">
              <a:solidFill>
                <a:schemeClr val="tx1"/>
              </a:solidFill>
              <a:latin typeface="Oswald"/>
              <a:ea typeface="Oswald"/>
              <a:cs typeface="Oswald"/>
              <a:sym typeface="Oswald"/>
            </a:endParaRPr>
          </a:p>
          <a:p>
            <a:pPr marL="460800" marR="0" lvl="0" indent="-312950" algn="just" rtl="0">
              <a:spcBef>
                <a:spcPts val="0"/>
              </a:spcBef>
              <a:spcAft>
                <a:spcPts val="0"/>
              </a:spcAft>
              <a:buClr>
                <a:schemeClr val="dk2"/>
              </a:buClr>
              <a:buSzPts val="1300"/>
              <a:buFont typeface="Oswald"/>
              <a:buChar char="●"/>
            </a:pPr>
            <a:r>
              <a:rPr lang="ru" sz="1300" dirty="0" smtClean="0">
                <a:solidFill>
                  <a:schemeClr val="tx1"/>
                </a:solidFill>
                <a:latin typeface="Oswald"/>
                <a:ea typeface="Oswald"/>
                <a:cs typeface="Oswald"/>
                <a:sym typeface="Oswald"/>
              </a:rPr>
              <a:t>Размер выплаты: 1 </a:t>
            </a:r>
            <a:r>
              <a:rPr lang="ru" sz="1300" dirty="0">
                <a:solidFill>
                  <a:schemeClr val="tx1"/>
                </a:solidFill>
                <a:latin typeface="Oswald"/>
                <a:ea typeface="Oswald"/>
                <a:cs typeface="Oswald"/>
                <a:sym typeface="Oswald"/>
              </a:rPr>
              <a:t>216,7 руб. (по состоянию на 01.01.2022).</a:t>
            </a:r>
            <a:endParaRPr sz="1300" dirty="0">
              <a:solidFill>
                <a:schemeClr val="tx1"/>
              </a:solidFill>
              <a:latin typeface="Oswald"/>
              <a:ea typeface="Oswald"/>
              <a:cs typeface="Oswald"/>
              <a:sym typeface="Oswald"/>
            </a:endParaRPr>
          </a:p>
          <a:p>
            <a:pPr marL="457200" marR="0" lvl="0" indent="0" algn="just" rtl="0">
              <a:spcBef>
                <a:spcPts val="0"/>
              </a:spcBef>
              <a:spcAft>
                <a:spcPts val="0"/>
              </a:spcAft>
              <a:buNone/>
            </a:pPr>
            <a:endParaRPr sz="1300" dirty="0">
              <a:solidFill>
                <a:schemeClr val="tx1"/>
              </a:solidFill>
              <a:latin typeface="Oswald"/>
              <a:ea typeface="Oswald"/>
              <a:cs typeface="Oswald"/>
              <a:sym typeface="Oswald"/>
            </a:endParaRPr>
          </a:p>
          <a:p>
            <a:pPr marL="0" lvl="0" indent="0" algn="ctr" rtl="0">
              <a:spcBef>
                <a:spcPts val="0"/>
              </a:spcBef>
              <a:spcAft>
                <a:spcPts val="0"/>
              </a:spcAft>
              <a:buNone/>
            </a:pPr>
            <a:r>
              <a:rPr lang="ru" sz="1300" b="1" dirty="0">
                <a:solidFill>
                  <a:schemeClr val="tx1"/>
                </a:solidFill>
                <a:latin typeface="Oswald"/>
                <a:ea typeface="Oswald"/>
                <a:cs typeface="Oswald"/>
                <a:sym typeface="Oswald"/>
              </a:rPr>
              <a:t>Периодичность выплаты</a:t>
            </a:r>
            <a:endParaRPr sz="1300" b="1" dirty="0">
              <a:solidFill>
                <a:schemeClr val="tx1"/>
              </a:solidFill>
              <a:latin typeface="Oswald"/>
              <a:ea typeface="Oswald"/>
              <a:cs typeface="Oswald"/>
              <a:sym typeface="Oswald"/>
            </a:endParaRPr>
          </a:p>
          <a:p>
            <a:pPr marL="460800" lvl="0" indent="-312950" algn="l" rtl="0">
              <a:spcBef>
                <a:spcPts val="0"/>
              </a:spcBef>
              <a:spcAft>
                <a:spcPts val="0"/>
              </a:spcAft>
              <a:buClr>
                <a:schemeClr val="dk2"/>
              </a:buClr>
              <a:buSzPts val="1300"/>
              <a:buFont typeface="Oswald"/>
              <a:buChar char="●"/>
            </a:pPr>
            <a:r>
              <a:rPr lang="ru" sz="1300" dirty="0">
                <a:solidFill>
                  <a:schemeClr val="tx1"/>
                </a:solidFill>
                <a:latin typeface="Oswald"/>
                <a:ea typeface="Oswald"/>
                <a:cs typeface="Oswald"/>
                <a:sym typeface="Oswald"/>
              </a:rPr>
              <a:t>Единовременно</a:t>
            </a:r>
            <a:endParaRPr sz="1300" dirty="0">
              <a:solidFill>
                <a:schemeClr val="tx1"/>
              </a:solidFill>
              <a:latin typeface="Oswald"/>
              <a:ea typeface="Oswald"/>
              <a:cs typeface="Oswald"/>
              <a:sym typeface="Oswald"/>
            </a:endParaRPr>
          </a:p>
        </p:txBody>
      </p:sp>
      <p:sp>
        <p:nvSpPr>
          <p:cNvPr id="142" name="Google Shape;142;p21"/>
          <p:cNvSpPr txBox="1"/>
          <p:nvPr/>
        </p:nvSpPr>
        <p:spPr>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ru" sz="1500" b="1">
                <a:latin typeface="Oswald"/>
                <a:ea typeface="Oswald"/>
                <a:cs typeface="Oswald"/>
                <a:sym typeface="Oswald"/>
              </a:rPr>
              <a:t>КОД МЕРЫ 0475</a:t>
            </a:r>
            <a:endParaRPr sz="1500" b="1">
              <a:latin typeface="Oswald"/>
              <a:ea typeface="Oswald"/>
              <a:cs typeface="Oswald"/>
              <a:sym typeface="Oswald"/>
            </a:endParaRPr>
          </a:p>
        </p:txBody>
      </p:sp>
      <p:sp>
        <p:nvSpPr>
          <p:cNvPr id="143" name="Google Shape;143;p21"/>
          <p:cNvSpPr txBox="1">
            <a:spLocks noGrp="1"/>
          </p:cNvSpPr>
          <p:nvPr>
            <p:ph type="ctrTitle"/>
          </p:nvPr>
        </p:nvSpPr>
        <p:spPr>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None/>
            </a:pPr>
            <a:r>
              <a:rPr lang="ru" sz="1300" dirty="0">
                <a:solidFill>
                  <a:srgbClr val="000000"/>
                </a:solidFill>
                <a:latin typeface="Oswald"/>
                <a:ea typeface="Oswald"/>
                <a:cs typeface="Oswald"/>
                <a:sym typeface="Oswald"/>
              </a:rPr>
              <a:t>ЕДИНОВРЕМЕННОЕ ДЕНЕЖНОЕ ПОСОБИЕ ВЫПУСКНИКАМ</a:t>
            </a:r>
            <a:endParaRPr sz="1200" dirty="0">
              <a:solidFill>
                <a:srgbClr val="000000"/>
              </a:solidFill>
              <a:latin typeface="Montserrat"/>
              <a:ea typeface="Montserrat"/>
              <a:cs typeface="Montserrat"/>
              <a:sym typeface="Montserra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5947</TotalTime>
  <Words>6336</Words>
  <Application>Microsoft Office PowerPoint</Application>
  <PresentationFormat>Экран (16:9)</PresentationFormat>
  <Paragraphs>564</Paragraphs>
  <Slides>40</Slides>
  <Notes>38</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40</vt:i4>
      </vt:variant>
    </vt:vector>
  </HeadingPairs>
  <TitlesOfParts>
    <vt:vector size="47" baseType="lpstr">
      <vt:lpstr>Trebuchet MS</vt:lpstr>
      <vt:lpstr>Wingdings 3</vt:lpstr>
      <vt:lpstr>Arial</vt:lpstr>
      <vt:lpstr>Oswald</vt:lpstr>
      <vt:lpstr>Montserrat</vt:lpstr>
      <vt:lpstr>Twentieth Century</vt:lpstr>
      <vt:lpstr>Аспект</vt:lpstr>
      <vt:lpstr>Единая государственная информационная система социального обеспечения (ЕГИССО)</vt:lpstr>
      <vt:lpstr>Основополагающие законы и нормативно-правовые документы, обеспечивающие предоставление мер социальной защиты</vt:lpstr>
      <vt:lpstr>ВЫПЛАТА МАТЕРИАЛЬНОЙ ПОМОЩИ СТУДЕНТАМ И СЛУШАТЕЛЯМ, ОСВАИВАЮЩИМ ПРОГРАММЫ ПРОФЕССИОНАЛЬНОГО ОБУЧЕНИЯ</vt:lpstr>
      <vt:lpstr>ВЫПЛАТА МАТЕРИАЛЬНОЙ ПОМОЩИ СТУДЕНТАМ И СЛУШАТЕЛЯМ, ОСВАИВАЮЩИМ ПРОГРАММЫ ПРОФЕССИОНАЛЬНОГО ОБУЧЕНИЯ</vt:lpstr>
      <vt:lpstr>ВЫПЛАТА ПОСОБИЯ НА ПРИОБРЕТЕНИЕ УЧЕБНОЙ ЛИТЕРАТУРЫ И ПИСЬМЕННЫХ ПРИНАДЛЕЖНОСТЕЙ</vt:lpstr>
      <vt:lpstr>ВЫПЛАТА ПОСОБИЯ НА ПРИОБРЕТЕНИЕ УЧЕБНОЙ ЛИТЕРАТУРЫ И ПИСЬМЕННЫХ ПРИНАДЛЕЖНОСТЕЙ</vt:lpstr>
      <vt:lpstr>ДЕНЕЖНАЯ КОМПЕНСАЦИЯ НА ПРИОБРЕТЕНИЕ КОМПЛЕКТА ОДЕЖДЫ, ОБУВИ, МЯГКОГО ИНВЕНТАРЯ ДЛЯ ВЫПУСКНИКОВ</vt:lpstr>
      <vt:lpstr>ДЕНЕЖНАЯ КОМПЕНСАЦИЯ НА ПРИОБРЕТЕНИЕ КОМПЛЕКТА ОДЕЖДЫ, ОБУВИ, МЯГКОГО ИНВЕНТАРЯ ДЛЯ ВЫПУСКНИКОВ</vt:lpstr>
      <vt:lpstr>ЕДИНОВРЕМЕННОЕ ДЕНЕЖНОЕ ПОСОБИЕ ВЫПУСКНИКАМ</vt:lpstr>
      <vt:lpstr>ЕДИНОВРЕМЕННОЕ ДЕНЕЖНОЕ ПОСОБИЕ ВЫПУСКНИКАМ</vt:lpstr>
      <vt:lpstr>ВЫПЛАТА ГОСУДАРСТВЕННОЙ СОЦИАЛЬНОЙ СТИПЕНДИИ</vt:lpstr>
      <vt:lpstr>ВЫПЛАТА ГОСУДАРСТВЕННОЙ СОЦИАЛЬНОЙ СТИПЕНДИИ</vt:lpstr>
      <vt:lpstr>КОМПЕНСАЦИЯ СТОИМОСТИ ПРОЕЗДА НА ОБЩЕСТВЕННОМ ТРАНСПОРТЕ (ГОРОДСКОМ) (КРОМЕ ТАКСИ) И В АВТОБУСАХ ПРИГОРОДНЫХ И ВНУТРИРАЙОННЫХ МАРШРУТОВ)</vt:lpstr>
      <vt:lpstr>КОМПЕНСАЦИЯ СТОИМОСТИ ПРОЕЗДА НА ОБЩЕСТВЕННОМ ТРАНСПОРТЕ (ГОРОДСКОМ) (КРОМЕ ТАКСИ) И В АВТОБУСАХ ПРИГОРОДНЫХ И ВНУТРИРАЙОННЫХ МАРШРУТОВ)</vt:lpstr>
      <vt:lpstr>ОБЕСПЕЧЕНИЕ БЕСПЛАТНЫМ ПРОЕЗДОМ ОДИН РАЗ В ГОД К МЕСТУ ЖИТЕЛЬСТВА И ОБРАТНО К МЕСТУ УЧЕБЫ (ВЫДАЧА БИЛЕТОВ)</vt:lpstr>
      <vt:lpstr>ОБЕСПЕЧЕНИЕ БЕСПЛАТНЫМ ПРОЕЗДОМ ОДИН РАЗ В ГОД К МЕСТУ ЖИТЕЛЬСТВА И ОБРАТНО К МЕСТУ УЧЕБЫ (ВЫДАЧА БИЛЕТОВ)</vt:lpstr>
      <vt:lpstr>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vt:lpstr>
      <vt:lpstr>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ОСВАИВАЮЩИХ ОСНОВНЫЕ ОБЩЕОБРАЗОВАТЕЛЬНЫЕ ПРОГРАММЫ НА ДОМУ</vt:lpstr>
      <vt:lpstr>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ДЕНЕЖНАЯ КОМПЕНСАЦИЯ НА ОБЕСПЕЧЕНИЕ БЕСПЛАТНЫМ ДВУХРАЗОВЫМ ПИТАНИЕМ (ЗАВТРАК И ОБЕД) ОБУЧАЮЩИХСЯ С ОГРАНИЧЕННЫМИ ВОЗМОЖНОСТЯМИ ЗДОРОВЬЯ, В ТОМ ЧИСЛЕ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vt:lpstr>
      <vt:lpstr>ДЕНЕЖНАЯ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vt:lpstr>
      <vt:lpstr>ДЕНЕЖНАЯ КОМПЕНСАЦИЯ НА ОБЕСПЕЧЕНИЕ БЕСПЛАТНЫМ ПИТАНИЕМ ОТДЕЛЬНЫХ КАТЕГОРИЙ ОБУЧАЮЩИХСЯ, ОСВАИВАЮЩИХ ОСНОВНЫЕ ОБЩЕОБРАЗОВАТЕЛЬНЫЕ ПРОГРАММЫ С ПРИМЕНЕНИЕМ ЭЛЕКТРОННОГО ОБУЧЕНИЯ И ДИСТАНЦИОННЫХ ОБРАЗОВАТЕЛЬНЫХ ТЕХНОЛОГИЙ  (за исключением обучающихся, находящихся на полном государственном обеспечении)</vt:lpstr>
      <vt:lpstr>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 </vt:lpstr>
      <vt:lpstr>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vt:lpstr>
      <vt:lpstr>ДЕНЕЖНАЯ КОМПЕНСАЦИЯ НА ПРИОБРЕТЕНИЕ КОМПЛЕКТА ОДЕЖДЫ, ОБУВИ, МЯГКОГО ИНВЕНТАРЯ</vt:lpstr>
      <vt:lpstr>ДЕНЕЖНАЯ КОМПЕНСАЦИЯ НА ПРИОБРЕТЕНИЕ КОМПЛЕКТА ОДЕЖДЫ, ОБУВИ, МЯГКОГО ИНВЕНТАРЯ</vt:lpstr>
      <vt:lpstr>Компенсация затрат родителям на получение обучающимися общего образования в форме семейного образования</vt:lpstr>
      <vt:lpstr>Компенсация затрат родителям на получение обучающимися общего образования в форме семейного образования</vt:lpstr>
      <vt:lpstr>Меры назначаемые в натуральной форме</vt:lpstr>
      <vt:lpstr>ПРЕДОСТАВЛЕНИЕ БЕСПЛАТНОГО ПИТАНИЯ</vt:lpstr>
      <vt:lpstr>ПРЕДОСТАВЛЕНИЕ БЕСПЛАТНОГО ПИТАНИЯ</vt:lpstr>
      <vt:lpstr>ОБЕСПЕЧЕНИЕ БЕСПЛАТНЫМ ПРОЕЗДОМ НА ГОРОДСКОМ, ПРИГОРОДНОМ ТРАНСПОРТЕ, В СЕЛЬСКОЙ МЕСТНОСТИ НА ВНУТРИРАЙОННОМ ТРАНСПОРТЕ (КРОМЕ ТАКСИ)</vt:lpstr>
      <vt:lpstr>ОБЕСПЕЧЕНИЕ БЕСПЛАТНЫМ ПРОЕЗДОМ НА ГОРОДСКОМ, ПРИГОРОДНОМ ТРАНСПОРТЕ, В СЕЛЬСКОЙ МЕСТНОСТИ НА ВНУТРИРАЙОННОМ ТРАНСПОРТЕ (КРОМЕ ТАКСИ)</vt:lpstr>
      <vt:lpstr>ОБЕСПЕЧЕНИЕ ОТДЫХА И ОЗДОРОВЛЕНИЯ ДЕТЕЙ ЗА СЧЕТ БЮДЖЕТА</vt:lpstr>
      <vt:lpstr>ОБЕСПЕЧЕНИЕ ОТДЫХА И ОЗДОРОВЛЕНИЯ ДЕТЕЙ ЗА СЧЕТ БЮДЖЕТА</vt:lpstr>
      <vt:lpstr> Государственное обеспечение одеждой, обувью, мягким инвентарем </vt:lpstr>
      <vt:lpstr>Государственное обеспечение одеждой, обувью, мягким инвентарем</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Единая государственная информационная система социального обеспечения (ЕГИССО)</dc:title>
  <dc:creator>Администратор безопасности</dc:creator>
  <cp:lastModifiedBy>ZKS_User</cp:lastModifiedBy>
  <cp:revision>105</cp:revision>
  <dcterms:modified xsi:type="dcterms:W3CDTF">2022-09-15T06:09:22Z</dcterms:modified>
</cp:coreProperties>
</file>